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2" r:id="rId1"/>
  </p:sldMasterIdLst>
  <p:notesMasterIdLst>
    <p:notesMasterId r:id="rId10"/>
  </p:notesMasterIdLst>
  <p:sldIdLst>
    <p:sldId id="256" r:id="rId2"/>
    <p:sldId id="435" r:id="rId3"/>
    <p:sldId id="437" r:id="rId4"/>
    <p:sldId id="441" r:id="rId5"/>
    <p:sldId id="439" r:id="rId6"/>
    <p:sldId id="440" r:id="rId7"/>
    <p:sldId id="438" r:id="rId8"/>
    <p:sldId id="436"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990" autoAdjust="0"/>
    <p:restoredTop sz="94660"/>
  </p:normalViewPr>
  <p:slideViewPr>
    <p:cSldViewPr>
      <p:cViewPr varScale="1">
        <p:scale>
          <a:sx n="41" d="100"/>
          <a:sy n="41" d="100"/>
        </p:scale>
        <p:origin x="918" y="3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15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51BE01-39DD-4B95-ABD4-30D3459A38B8}" type="datetimeFigureOut">
              <a:rPr lang="en-US" smtClean="0"/>
              <a:pPr/>
              <a:t>3/1/2017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A3CF53-ABA1-49BB-97E3-FB48C1704BB1}" type="slidenum">
              <a:rPr lang="en-US" smtClean="0"/>
              <a:pPr/>
              <a:t>‹#›</a:t>
            </a:fld>
            <a:endParaRPr lang="en-US"/>
          </a:p>
        </p:txBody>
      </p:sp>
    </p:spTree>
    <p:extLst>
      <p:ext uri="{BB962C8B-B14F-4D97-AF65-F5344CB8AC3E}">
        <p14:creationId xmlns:p14="http://schemas.microsoft.com/office/powerpoint/2010/main" val="2397907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4F6225BE-C4AC-426E-A770-27921C96A9D5}" type="datetimeFigureOut">
              <a:rPr lang="en-US" smtClean="0"/>
              <a:pPr>
                <a:defRPr/>
              </a:pPr>
              <a:t>3/1/2017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6865019-E9A6-4D9D-A9AD-E9D5569B3E5E}" type="slidenum">
              <a:rPr lang="en-US" smtClean="0"/>
              <a:pPr>
                <a:defRPr/>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3469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91597D8-A70E-4A54-A031-E388C2D6E57D}" type="datetimeFigureOut">
              <a:rPr lang="en-US" smtClean="0"/>
              <a:pPr>
                <a:defRPr/>
              </a:pPr>
              <a:t>3/1/2017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92D9B89-9F49-4BD7-92F5-ED1E6B80657E}" type="slidenum">
              <a:rPr lang="en-US" smtClean="0"/>
              <a:pPr>
                <a:defRPr/>
              </a:pPr>
              <a:t>‹#›</a:t>
            </a:fld>
            <a:endParaRPr lang="en-US"/>
          </a:p>
        </p:txBody>
      </p:sp>
    </p:spTree>
    <p:extLst>
      <p:ext uri="{BB962C8B-B14F-4D97-AF65-F5344CB8AC3E}">
        <p14:creationId xmlns:p14="http://schemas.microsoft.com/office/powerpoint/2010/main" val="1319071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07BAFACE-19BB-4CF2-94A8-826B880ED340}" type="datetimeFigureOut">
              <a:rPr lang="en-US" smtClean="0"/>
              <a:pPr>
                <a:defRPr/>
              </a:pPr>
              <a:t>3/1/2017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B5B3764-30C5-4A72-B042-228B45E384AE}" type="slidenum">
              <a:rPr lang="en-US" smtClean="0"/>
              <a:pPr>
                <a:defRPr/>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537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B9E937A6-C677-465C-8A2A-7B41169BE468}" type="datetimeFigureOut">
              <a:rPr lang="en-US" smtClean="0"/>
              <a:pPr>
                <a:defRPr/>
              </a:pPr>
              <a:t>3/1/2017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7DB316D-4B4C-44A0-8A8F-8F5D6D7E57D7}" type="slidenum">
              <a:rPr lang="en-US" smtClean="0"/>
              <a:pPr>
                <a:defRPr/>
              </a:pPr>
              <a:t>‹#›</a:t>
            </a:fld>
            <a:endParaRPr lang="en-US"/>
          </a:p>
        </p:txBody>
      </p:sp>
    </p:spTree>
    <p:extLst>
      <p:ext uri="{BB962C8B-B14F-4D97-AF65-F5344CB8AC3E}">
        <p14:creationId xmlns:p14="http://schemas.microsoft.com/office/powerpoint/2010/main" val="1625458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BFE367B0-907F-43C5-A630-A8FC8D3435BC}" type="datetimeFigureOut">
              <a:rPr lang="en-US" smtClean="0"/>
              <a:pPr>
                <a:defRPr/>
              </a:pPr>
              <a:t>3/1/2017</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F28CE25B-7D53-431E-980B-96687E1217DE}" type="slidenum">
              <a:rPr lang="en-US" smtClean="0"/>
              <a:pPr>
                <a:defRPr/>
              </a:pPr>
              <a:t>‹#›</a:t>
            </a:fld>
            <a:endParaRPr lang="en-US"/>
          </a:p>
        </p:txBody>
      </p:sp>
    </p:spTree>
    <p:extLst>
      <p:ext uri="{BB962C8B-B14F-4D97-AF65-F5344CB8AC3E}">
        <p14:creationId xmlns:p14="http://schemas.microsoft.com/office/powerpoint/2010/main" val="2790509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94ED4B5A-FE7D-421A-8141-11D09FBD5398}" type="datetimeFigureOut">
              <a:rPr lang="en-US" smtClean="0"/>
              <a:pPr>
                <a:defRPr/>
              </a:pPr>
              <a:t>3/1/2017</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D21F29DB-A21A-443D-BD94-EA1D8508D12B}" type="slidenum">
              <a:rPr lang="en-US" smtClean="0"/>
              <a:pPr>
                <a:defRPr/>
              </a:pPr>
              <a:t>‹#›</a:t>
            </a:fld>
            <a:endParaRPr lang="en-US"/>
          </a:p>
        </p:txBody>
      </p:sp>
    </p:spTree>
    <p:extLst>
      <p:ext uri="{BB962C8B-B14F-4D97-AF65-F5344CB8AC3E}">
        <p14:creationId xmlns:p14="http://schemas.microsoft.com/office/powerpoint/2010/main" val="3831473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0576DB8D-9C48-47E7-8B1E-7614F20E53B0}" type="datetimeFigureOut">
              <a:rPr lang="en-US" smtClean="0"/>
              <a:pPr>
                <a:defRPr/>
              </a:pPr>
              <a:t>3/1/2017</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AF12D0CD-3D07-4517-A4E3-3C0316A77D2D}" type="slidenum">
              <a:rPr lang="en-US" smtClean="0"/>
              <a:pPr>
                <a:defRPr/>
              </a:pPr>
              <a:t>‹#›</a:t>
            </a:fld>
            <a:endParaRPr lang="en-US"/>
          </a:p>
        </p:txBody>
      </p:sp>
    </p:spTree>
    <p:extLst>
      <p:ext uri="{BB962C8B-B14F-4D97-AF65-F5344CB8AC3E}">
        <p14:creationId xmlns:p14="http://schemas.microsoft.com/office/powerpoint/2010/main" val="1115593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pPr>
              <a:defRPr/>
            </a:pPr>
            <a:fld id="{2E76FC98-5981-430F-B014-A1C32D9BAF88}" type="datetimeFigureOut">
              <a:rPr lang="en-US" smtClean="0"/>
              <a:pPr>
                <a:defRPr/>
              </a:pPr>
              <a:t>3/1/2017</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FFFDF092-4FB3-43B0-BB8E-BB17FFFD8283}" type="slidenum">
              <a:rPr lang="en-US" smtClean="0"/>
              <a:pPr>
                <a:defRPr/>
              </a:pPr>
              <a:t>‹#›</a:t>
            </a:fld>
            <a:endParaRPr lang="en-US"/>
          </a:p>
        </p:txBody>
      </p:sp>
    </p:spTree>
    <p:extLst>
      <p:ext uri="{BB962C8B-B14F-4D97-AF65-F5344CB8AC3E}">
        <p14:creationId xmlns:p14="http://schemas.microsoft.com/office/powerpoint/2010/main" val="1470071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1C89C2C0-F089-4241-AAE8-C0509C891E95}" type="datetimeFigureOut">
              <a:rPr lang="en-US" smtClean="0"/>
              <a:pPr>
                <a:defRPr/>
              </a:pPr>
              <a:t>3/1/2017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6C5BED9-3BD1-414C-9A3F-7E0336765D16}" type="slidenum">
              <a:rPr lang="en-US" smtClean="0"/>
              <a:pPr>
                <a:defRPr/>
              </a:pPr>
              <a:t>‹#›</a:t>
            </a:fld>
            <a:endParaRPr lang="en-US"/>
          </a:p>
        </p:txBody>
      </p:sp>
    </p:spTree>
    <p:extLst>
      <p:ext uri="{BB962C8B-B14F-4D97-AF65-F5344CB8AC3E}">
        <p14:creationId xmlns:p14="http://schemas.microsoft.com/office/powerpoint/2010/main" val="2308113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510CA9A1-45FB-4651-95F9-2CB879590997}" type="datetimeFigureOut">
              <a:rPr lang="en-US" smtClean="0"/>
              <a:pPr>
                <a:defRPr/>
              </a:pPr>
              <a:t>3/1/2017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FB9C138-D99F-4A18-B027-6FF0CD02EF26}" type="slidenum">
              <a:rPr lang="en-US" smtClean="0"/>
              <a:pPr>
                <a:defRPr/>
              </a:pPr>
              <a:t>‹#›</a:t>
            </a:fld>
            <a:endParaRPr lang="en-US"/>
          </a:p>
        </p:txBody>
      </p:sp>
    </p:spTree>
    <p:extLst>
      <p:ext uri="{BB962C8B-B14F-4D97-AF65-F5344CB8AC3E}">
        <p14:creationId xmlns:p14="http://schemas.microsoft.com/office/powerpoint/2010/main" val="3938363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DD182BFC-3B69-4778-AD03-F9AC53DCEFD3}" type="datetimeFigureOut">
              <a:rPr lang="en-US" smtClean="0"/>
              <a:pPr>
                <a:defRPr/>
              </a:pPr>
              <a:t>3/1/2017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E78F5A6-4017-4924-BA85-C2D944544E85}" type="slidenum">
              <a:rPr lang="en-US" smtClean="0"/>
              <a:pPr>
                <a:defRPr/>
              </a:pPr>
              <a:t>‹#›</a:t>
            </a:fld>
            <a:endParaRPr lang="en-US"/>
          </a:p>
        </p:txBody>
      </p:sp>
    </p:spTree>
    <p:extLst>
      <p:ext uri="{BB962C8B-B14F-4D97-AF65-F5344CB8AC3E}">
        <p14:creationId xmlns:p14="http://schemas.microsoft.com/office/powerpoint/2010/main" val="428884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a:defRPr/>
            </a:pPr>
            <a:fld id="{9D71A34C-26D1-48D6-AAFD-C742EF6EAE3B}" type="datetimeFigureOut">
              <a:rPr lang="en-US" smtClean="0"/>
              <a:pPr>
                <a:defRPr/>
              </a:pPr>
              <a:t>3/1/2017</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a:defRPr/>
            </a:pPr>
            <a:fld id="{35F775D7-1C0E-4228-A5BD-945118404F57}" type="slidenum">
              <a:rPr lang="en-US" smtClean="0"/>
              <a:pPr>
                <a:defRPr/>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742709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artisticMosiaicBubbles/>
                    </a14:imgEffect>
                  </a14:imgLayer>
                </a14:imgProps>
              </a:ext>
            </a:extLst>
          </a:blip>
          <a:srcRect l="14077"/>
          <a:stretch/>
        </p:blipFill>
        <p:spPr bwMode="auto">
          <a:xfrm>
            <a:off x="0" y="-14068"/>
            <a:ext cx="9152206" cy="990600"/>
          </a:xfrm>
          <a:prstGeom prst="rect">
            <a:avLst/>
          </a:prstGeom>
          <a:noFill/>
          <a:ln w="9525">
            <a:noFill/>
            <a:miter lim="800000"/>
            <a:headEnd/>
            <a:tailEnd/>
          </a:ln>
        </p:spPr>
      </p:pic>
      <p:pic>
        <p:nvPicPr>
          <p:cNvPr id="15" name="Picture 2"/>
          <p:cNvPicPr>
            <a:picLocks noChangeAspect="1" noChangeArrowheads="1"/>
          </p:cNvPicPr>
          <p:nvPr/>
        </p:nvPicPr>
        <p:blipFill>
          <a:blip r:embed="rId4" cstate="print"/>
          <a:srcRect/>
          <a:stretch>
            <a:fillRect/>
          </a:stretch>
        </p:blipFill>
        <p:spPr bwMode="auto">
          <a:xfrm>
            <a:off x="11723" y="976532"/>
            <a:ext cx="9144000" cy="533400"/>
          </a:xfrm>
          <a:prstGeom prst="rect">
            <a:avLst/>
          </a:prstGeom>
          <a:noFill/>
          <a:ln w="9525">
            <a:noFill/>
            <a:miter lim="800000"/>
            <a:headEnd/>
            <a:tailEnd/>
          </a:ln>
        </p:spPr>
      </p:pic>
      <p:pic>
        <p:nvPicPr>
          <p:cNvPr id="3" name="Picture 2"/>
          <p:cNvPicPr>
            <a:picLocks noChangeAspect="1"/>
          </p:cNvPicPr>
          <p:nvPr/>
        </p:nvPicPr>
        <p:blipFill>
          <a:blip r:embed="rId5">
            <a:extLst>
              <a:ext uri="{BEBA8EAE-BF5A-486C-A8C5-ECC9F3942E4B}">
                <a14:imgProps xmlns:a14="http://schemas.microsoft.com/office/drawing/2010/main">
                  <a14:imgLayer r:embed="rId6">
                    <a14:imgEffect>
                      <a14:artisticMosiaicBubbles/>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4689" y="1507570"/>
            <a:ext cx="9144000" cy="3062068"/>
          </a:xfrm>
          <a:prstGeom prst="rect">
            <a:avLst/>
          </a:prstGeom>
        </p:spPr>
      </p:pic>
      <p:sp>
        <p:nvSpPr>
          <p:cNvPr id="1029" name="Rectangle 5"/>
          <p:cNvSpPr>
            <a:spLocks noChangeArrowheads="1"/>
          </p:cNvSpPr>
          <p:nvPr/>
        </p:nvSpPr>
        <p:spPr bwMode="auto">
          <a:xfrm>
            <a:off x="-533400" y="3808512"/>
            <a:ext cx="104394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br>
              <a:rPr kumimoji="0" lang="en-US" sz="2000" i="0" u="none" strike="noStrike" cap="none" normalizeH="0" baseline="0" dirty="0">
                <a:ln>
                  <a:noFill/>
                </a:ln>
                <a:solidFill>
                  <a:srgbClr val="1F497D"/>
                </a:solidFill>
                <a:effectLst/>
                <a:latin typeface="Cooper Black" pitchFamily="18" charset="0"/>
                <a:ea typeface="Calibri" pitchFamily="34" charset="0"/>
                <a:cs typeface="Tahoma" pitchFamily="34" charset="0"/>
              </a:rPr>
            </a:br>
            <a:r>
              <a:rPr lang="en-US" sz="2000" b="1" dirty="0"/>
              <a:t> </a:t>
            </a:r>
            <a:br>
              <a:rPr kumimoji="0" lang="en-US" sz="2000" i="0" u="none" strike="noStrike" cap="none" normalizeH="0" baseline="0" dirty="0">
                <a:ln>
                  <a:noFill/>
                </a:ln>
                <a:solidFill>
                  <a:srgbClr val="1F497D"/>
                </a:solidFill>
                <a:effectLst/>
                <a:latin typeface="Cooper Black" pitchFamily="18" charset="0"/>
                <a:ea typeface="Calibri" pitchFamily="34" charset="0"/>
                <a:cs typeface="Tahoma" pitchFamily="34" charset="0"/>
              </a:rPr>
            </a:br>
            <a:r>
              <a:rPr lang="en-US" sz="2400" dirty="0">
                <a:latin typeface="Cooper Black" pitchFamily="18" charset="0"/>
                <a:ea typeface="Calibri" pitchFamily="34" charset="0"/>
                <a:cs typeface="Times New Roman" pitchFamily="18" charset="0"/>
              </a:rPr>
              <a:t>Suicide Prevention Strategies in Special Populations</a:t>
            </a:r>
          </a:p>
          <a:p>
            <a:pPr lvl="0" algn="ctr"/>
            <a:endParaRPr lang="en-US" sz="2400" dirty="0">
              <a:latin typeface="Cooper Black" pitchFamily="18" charset="0"/>
              <a:ea typeface="Calibri" pitchFamily="34" charset="0"/>
              <a:cs typeface="Times New Roman" pitchFamily="18" charset="0"/>
            </a:endParaRPr>
          </a:p>
          <a:p>
            <a:pPr lvl="0" algn="ctr"/>
            <a:r>
              <a:rPr lang="en-US" sz="2400" dirty="0">
                <a:latin typeface="Cooper Black" pitchFamily="18" charset="0"/>
                <a:ea typeface="Calibri" pitchFamily="34" charset="0"/>
                <a:cs typeface="Times New Roman" pitchFamily="18" charset="0"/>
              </a:rPr>
              <a:t>American Society of Hispanic Psychiatry</a:t>
            </a:r>
          </a:p>
          <a:p>
            <a:pPr lvl="0" algn="ctr"/>
            <a:r>
              <a:rPr lang="en-US" sz="2000" dirty="0">
                <a:latin typeface="Cooper Black" pitchFamily="18" charset="0"/>
                <a:ea typeface="Calibri" pitchFamily="34" charset="0"/>
                <a:cs typeface="Times New Roman" pitchFamily="18" charset="0"/>
              </a:rPr>
              <a:t>Annual Meeting Program and Reception</a:t>
            </a:r>
          </a:p>
          <a:p>
            <a:pPr lvl="0" algn="ctr"/>
            <a:r>
              <a:rPr lang="en-US" sz="2000" dirty="0">
                <a:latin typeface="Cooper Black" pitchFamily="18" charset="0"/>
                <a:ea typeface="Calibri" pitchFamily="34" charset="0"/>
                <a:cs typeface="Times New Roman" pitchFamily="18" charset="0"/>
              </a:rPr>
              <a:t>Saturday, May 20, 2017- 1:00 pm</a:t>
            </a:r>
          </a:p>
          <a:p>
            <a:pPr lvl="0" algn="ctr"/>
            <a:endParaRPr lang="en-US" sz="2000" dirty="0">
              <a:latin typeface="Cooper Black" pitchFamily="18" charset="0"/>
              <a:ea typeface="Calibri" pitchFamily="34" charset="0"/>
              <a:cs typeface="Times New Roman" pitchFamily="18" charset="0"/>
            </a:endParaRPr>
          </a:p>
          <a:p>
            <a:pPr lvl="0" algn="ctr"/>
            <a:r>
              <a:rPr lang="en-US" sz="2000" dirty="0">
                <a:latin typeface="Cooper Black" pitchFamily="18" charset="0"/>
                <a:ea typeface="Calibri" pitchFamily="34" charset="0"/>
                <a:cs typeface="Times New Roman" pitchFamily="18" charset="0"/>
              </a:rPr>
              <a:t>Hilton Bayfront Hotel – Cobalt 520 Room</a:t>
            </a:r>
          </a:p>
          <a:p>
            <a:pPr lvl="0" algn="ctr"/>
            <a:endParaRPr lang="en-US" sz="2000" dirty="0">
              <a:latin typeface="Cooper Black" pitchFamily="18" charset="0"/>
              <a:ea typeface="Calibri" pitchFamily="34" charset="0"/>
              <a:cs typeface="Times New Roman" pitchFamily="18" charset="0"/>
            </a:endParaRPr>
          </a:p>
          <a:p>
            <a:pPr lvl="0" algn="ctr"/>
            <a:endParaRPr kumimoji="0" lang="en-US" sz="2800" i="0" u="none" strike="noStrike" cap="none" normalizeH="0" baseline="0" dirty="0">
              <a:ln>
                <a:noFill/>
              </a:ln>
              <a:effectLst/>
              <a:latin typeface="Cooper Black" pitchFamily="18" charset="0"/>
              <a:ea typeface="Calibri" pitchFamily="34" charset="0"/>
              <a:cs typeface="Times New Roman" pitchFamily="18" charset="0"/>
            </a:endParaRPr>
          </a:p>
          <a:p>
            <a:pPr lvl="0" algn="ctr"/>
            <a:endParaRPr kumimoji="0" lang="en-US" sz="2000" i="0" u="none" strike="noStrike" cap="none" normalizeH="0" baseline="0" dirty="0">
              <a:ln>
                <a:noFill/>
              </a:ln>
              <a:effectLst/>
              <a:latin typeface="Cooper Black"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i="0" u="none" strike="noStrike" cap="none" normalizeH="0" baseline="0" dirty="0">
              <a:ln>
                <a:noFill/>
              </a:ln>
              <a:solidFill>
                <a:schemeClr val="tx1"/>
              </a:solidFill>
              <a:effectLst/>
              <a:latin typeface="Cooper Black" pitchFamily="18" charset="0"/>
            </a:endParaRPr>
          </a:p>
        </p:txBody>
      </p:sp>
    </p:spTree>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artisticMosiaicBubbles/>
                    </a14:imgEffect>
                  </a14:imgLayer>
                </a14:imgProps>
              </a:ext>
            </a:extLst>
          </a:blip>
          <a:srcRect l="14077"/>
          <a:stretch/>
        </p:blipFill>
        <p:spPr bwMode="auto">
          <a:xfrm>
            <a:off x="0" y="-14068"/>
            <a:ext cx="9152206" cy="990600"/>
          </a:xfrm>
          <a:prstGeom prst="rect">
            <a:avLst/>
          </a:prstGeom>
          <a:noFill/>
          <a:ln w="9525">
            <a:noFill/>
            <a:miter lim="800000"/>
            <a:headEnd/>
            <a:tailEnd/>
          </a:ln>
        </p:spPr>
      </p:pic>
      <p:pic>
        <p:nvPicPr>
          <p:cNvPr id="15" name="Picture 2"/>
          <p:cNvPicPr>
            <a:picLocks noChangeAspect="1" noChangeArrowheads="1"/>
          </p:cNvPicPr>
          <p:nvPr/>
        </p:nvPicPr>
        <p:blipFill>
          <a:blip r:embed="rId4" cstate="print"/>
          <a:srcRect/>
          <a:stretch>
            <a:fillRect/>
          </a:stretch>
        </p:blipFill>
        <p:spPr bwMode="auto">
          <a:xfrm>
            <a:off x="11723" y="976532"/>
            <a:ext cx="9144000" cy="533400"/>
          </a:xfrm>
          <a:prstGeom prst="rect">
            <a:avLst/>
          </a:prstGeom>
          <a:noFill/>
          <a:ln w="9525">
            <a:noFill/>
            <a:miter lim="800000"/>
            <a:headEnd/>
            <a:tailEnd/>
          </a:ln>
        </p:spPr>
      </p:pic>
      <p:sp>
        <p:nvSpPr>
          <p:cNvPr id="5" name="Rectangle 4"/>
          <p:cNvSpPr/>
          <p:nvPr/>
        </p:nvSpPr>
        <p:spPr>
          <a:xfrm>
            <a:off x="-914400" y="2282231"/>
            <a:ext cx="10287000" cy="4524315"/>
          </a:xfrm>
          <a:prstGeom prst="rect">
            <a:avLst/>
          </a:prstGeom>
        </p:spPr>
        <p:txBody>
          <a:bodyPr wrap="square">
            <a:spAutoFit/>
          </a:bodyPr>
          <a:lstStyle/>
          <a:p>
            <a:pPr marL="914400" marR="0"/>
            <a:r>
              <a:rPr lang="en-US" sz="1600" dirty="0">
                <a:latin typeface="Cooper Black" panose="0208090404030B020404" pitchFamily="18" charset="0"/>
                <a:ea typeface="Times New Roman" panose="02020603050405020304" pitchFamily="18" charset="0"/>
              </a:rPr>
              <a:t>1:00-1:15 pm         Welcome - Carlos Zarate -  ASHP President 2016-2017</a:t>
            </a:r>
          </a:p>
          <a:p>
            <a:pPr marL="914400" marR="0"/>
            <a:endParaRPr lang="en-US" sz="1600" dirty="0">
              <a:latin typeface="Cooper Black" panose="0208090404030B020404" pitchFamily="18" charset="0"/>
              <a:ea typeface="Times New Roman" panose="02020603050405020304" pitchFamily="18" charset="0"/>
            </a:endParaRPr>
          </a:p>
          <a:p>
            <a:pPr marL="457200" marR="0" indent="457200"/>
            <a:r>
              <a:rPr lang="en-US" sz="1600" dirty="0">
                <a:latin typeface="Cooper Black" panose="0208090404030B020404" pitchFamily="18" charset="0"/>
                <a:ea typeface="Times New Roman" panose="02020603050405020304" pitchFamily="18" charset="0"/>
              </a:rPr>
              <a:t>1:15-1:45 pm       Neurobiology/ Novel Treatment Suicide, Carlos Zarate      </a:t>
            </a:r>
          </a:p>
          <a:p>
            <a:pPr marL="914400"/>
            <a:r>
              <a:rPr lang="en-US" sz="1600" dirty="0">
                <a:latin typeface="Cooper Black" panose="0208090404030B020404" pitchFamily="18" charset="0"/>
                <a:ea typeface="Times New Roman" panose="02020603050405020304" pitchFamily="18" charset="0"/>
              </a:rPr>
              <a:t>1:45-2:05 pm       Suicide Prevention Interventions for Adolescents- Sebastian Cisneros  </a:t>
            </a:r>
          </a:p>
          <a:p>
            <a:pPr marL="914400" marR="0"/>
            <a:r>
              <a:rPr lang="en-US" sz="1600" dirty="0">
                <a:latin typeface="Cooper Black" panose="0208090404030B020404" pitchFamily="18" charset="0"/>
                <a:ea typeface="Calibri" panose="020F0502020204030204" pitchFamily="34" charset="0"/>
              </a:rPr>
              <a:t>2:05-2:35 pm        Suicide in Physicians - Ruby Castilla-</a:t>
            </a:r>
            <a:r>
              <a:rPr lang="en-US" sz="1600" dirty="0" err="1">
                <a:latin typeface="Cooper Black" panose="0208090404030B020404" pitchFamily="18" charset="0"/>
                <a:ea typeface="Calibri" panose="020F0502020204030204" pitchFamily="34" charset="0"/>
              </a:rPr>
              <a:t>Puentes</a:t>
            </a:r>
            <a:endParaRPr lang="en-US" sz="1600" dirty="0">
              <a:latin typeface="Cooper Black" panose="0208090404030B020404" pitchFamily="18" charset="0"/>
              <a:ea typeface="Calibri" panose="020F0502020204030204" pitchFamily="34" charset="0"/>
            </a:endParaRPr>
          </a:p>
          <a:p>
            <a:pPr marL="914400" marR="0"/>
            <a:r>
              <a:rPr lang="en-US" sz="1600" dirty="0">
                <a:latin typeface="Cooper Black" panose="0208090404030B020404" pitchFamily="18" charset="0"/>
                <a:ea typeface="Times New Roman" panose="02020603050405020304" pitchFamily="18" charset="0"/>
              </a:rPr>
              <a:t>2:35-3:05 pm       </a:t>
            </a:r>
            <a:r>
              <a:rPr lang="en-US" sz="1600" dirty="0">
                <a:latin typeface="Cooper Black" panose="0208090404030B020404" pitchFamily="18" charset="0"/>
                <a:ea typeface="Calibri" panose="020F0502020204030204" pitchFamily="34" charset="0"/>
              </a:rPr>
              <a:t> Suicide Risk in Older Adults: Bernardo Ng</a:t>
            </a:r>
            <a:endParaRPr lang="en-US" sz="1600" dirty="0">
              <a:latin typeface="Cooper Black" panose="0208090404030B020404" pitchFamily="18" charset="0"/>
              <a:ea typeface="Times New Roman" panose="02020603050405020304" pitchFamily="18" charset="0"/>
            </a:endParaRPr>
          </a:p>
          <a:p>
            <a:pPr marL="914400" marR="0"/>
            <a:endParaRPr lang="en-US" sz="1600" dirty="0">
              <a:latin typeface="Cooper Black" panose="0208090404030B020404" pitchFamily="18" charset="0"/>
              <a:ea typeface="Times New Roman" panose="02020603050405020304" pitchFamily="18" charset="0"/>
            </a:endParaRPr>
          </a:p>
          <a:p>
            <a:pPr marL="914400"/>
            <a:r>
              <a:rPr lang="en-US" sz="1600" dirty="0">
                <a:latin typeface="Cooper Black" panose="0208090404030B020404" pitchFamily="18" charset="0"/>
                <a:ea typeface="Times New Roman" panose="02020603050405020304" pitchFamily="18" charset="0"/>
              </a:rPr>
              <a:t>3:05-3:35 pm         BREAK</a:t>
            </a:r>
          </a:p>
          <a:p>
            <a:pPr marL="914400"/>
            <a:endParaRPr lang="en-US" sz="1600" dirty="0">
              <a:latin typeface="Cooper Black" panose="0208090404030B020404" pitchFamily="18" charset="0"/>
              <a:ea typeface="Times New Roman" panose="02020603050405020304" pitchFamily="18" charset="0"/>
            </a:endParaRPr>
          </a:p>
          <a:p>
            <a:pPr marL="914400" marR="0"/>
            <a:r>
              <a:rPr lang="en-US" sz="1600" dirty="0">
                <a:latin typeface="Cooper Black" panose="0208090404030B020404" pitchFamily="18" charset="0"/>
                <a:ea typeface="Calibri" panose="020F0502020204030204" pitchFamily="34" charset="0"/>
              </a:rPr>
              <a:t>3:35-4:05 pm        Global Mental Health -- Focus on Latin America, Javier Escobar </a:t>
            </a:r>
          </a:p>
          <a:p>
            <a:pPr marL="914400" marR="0"/>
            <a:r>
              <a:rPr lang="en-US" sz="1600" dirty="0">
                <a:latin typeface="Cooper Black" panose="0208090404030B020404" pitchFamily="18" charset="0"/>
                <a:ea typeface="Times New Roman" panose="02020603050405020304" pitchFamily="18" charset="0"/>
              </a:rPr>
              <a:t>4:05-4:35 pm        Feedback and Discussion</a:t>
            </a:r>
          </a:p>
          <a:p>
            <a:pPr marL="914400" marR="0"/>
            <a:endParaRPr lang="en-US" sz="1600" dirty="0">
              <a:latin typeface="Cooper Black" panose="0208090404030B020404" pitchFamily="18" charset="0"/>
              <a:ea typeface="Times New Roman" panose="02020603050405020304" pitchFamily="18" charset="0"/>
            </a:endParaRPr>
          </a:p>
          <a:p>
            <a:pPr marL="457200" marR="0" indent="457200">
              <a:spcBef>
                <a:spcPts val="0"/>
              </a:spcBef>
              <a:spcAft>
                <a:spcPts val="0"/>
              </a:spcAft>
            </a:pPr>
            <a:r>
              <a:rPr lang="en-US" sz="1600" dirty="0">
                <a:latin typeface="Cooper Black" panose="0208090404030B020404" pitchFamily="18" charset="0"/>
                <a:ea typeface="Calibri" panose="020F0502020204030204" pitchFamily="34" charset="0"/>
              </a:rPr>
              <a:t>4:35-5:00 pm        Update on Collaborations:</a:t>
            </a:r>
            <a:r>
              <a:rPr lang="en-US" sz="1600" u="sng" dirty="0">
                <a:latin typeface="Cooper Black" panose="0208090404030B020404" pitchFamily="18" charset="0"/>
                <a:ea typeface="Calibri" panose="020F0502020204030204" pitchFamily="34" charset="0"/>
              </a:rPr>
              <a:t> </a:t>
            </a:r>
            <a:r>
              <a:rPr lang="es-CO" sz="1600" dirty="0">
                <a:latin typeface="Cooper Black" panose="0208090404030B020404" pitchFamily="18" charset="0"/>
                <a:ea typeface="Calibri" panose="020F0502020204030204" pitchFamily="34" charset="0"/>
              </a:rPr>
              <a:t>Mauricio </a:t>
            </a:r>
            <a:r>
              <a:rPr lang="es-CO" sz="1600" dirty="0" err="1">
                <a:latin typeface="Cooper Black" panose="0208090404030B020404" pitchFamily="18" charset="0"/>
                <a:ea typeface="Calibri" panose="020F0502020204030204" pitchFamily="34" charset="0"/>
              </a:rPr>
              <a:t>Tohen</a:t>
            </a:r>
            <a:r>
              <a:rPr lang="es-CO" sz="1600" dirty="0">
                <a:latin typeface="Cooper Black" panose="0208090404030B020404" pitchFamily="18" charset="0"/>
                <a:ea typeface="Calibri" panose="020F0502020204030204" pitchFamily="34" charset="0"/>
              </a:rPr>
              <a:t>, </a:t>
            </a:r>
            <a:r>
              <a:rPr lang="es-CO" sz="1600" dirty="0" err="1">
                <a:latin typeface="Cooper Black" panose="0208090404030B020404" pitchFamily="18" charset="0"/>
                <a:ea typeface="Calibri" panose="020F0502020204030204" pitchFamily="34" charset="0"/>
              </a:rPr>
              <a:t>Alvaro</a:t>
            </a:r>
            <a:r>
              <a:rPr lang="es-CO" sz="1600" dirty="0">
                <a:latin typeface="Cooper Black" panose="0208090404030B020404" pitchFamily="18" charset="0"/>
                <a:ea typeface="Calibri" panose="020F0502020204030204" pitchFamily="34" charset="0"/>
              </a:rPr>
              <a:t> Camacho,</a:t>
            </a:r>
            <a:endParaRPr lang="en-US" sz="1600" dirty="0">
              <a:latin typeface="Cooper Black" panose="0208090404030B020404" pitchFamily="18" charset="0"/>
              <a:ea typeface="Calibri" panose="020F0502020204030204" pitchFamily="34" charset="0"/>
            </a:endParaRPr>
          </a:p>
          <a:p>
            <a:pPr marL="457200" marR="0" indent="457200">
              <a:spcBef>
                <a:spcPts val="0"/>
              </a:spcBef>
              <a:spcAft>
                <a:spcPts val="0"/>
              </a:spcAft>
            </a:pPr>
            <a:r>
              <a:rPr lang="es-CO" sz="1600" dirty="0">
                <a:latin typeface="Cooper Black" panose="0208090404030B020404" pitchFamily="18" charset="0"/>
                <a:ea typeface="Calibri" panose="020F0502020204030204" pitchFamily="34" charset="0"/>
              </a:rPr>
              <a:t>                                 Juan A. Gallego, Mercedes Perez-Rodriguez, Bernardo </a:t>
            </a:r>
            <a:r>
              <a:rPr lang="es-CO" sz="1600" dirty="0" err="1">
                <a:latin typeface="Cooper Black" panose="0208090404030B020404" pitchFamily="18" charset="0"/>
                <a:ea typeface="Calibri" panose="020F0502020204030204" pitchFamily="34" charset="0"/>
              </a:rPr>
              <a:t>Ng</a:t>
            </a:r>
            <a:r>
              <a:rPr lang="es-CO" sz="1600" dirty="0">
                <a:latin typeface="Cooper Black" panose="0208090404030B020404" pitchFamily="18" charset="0"/>
                <a:ea typeface="Calibri" panose="020F0502020204030204" pitchFamily="34" charset="0"/>
              </a:rPr>
              <a:t>, Gerardo   </a:t>
            </a:r>
          </a:p>
          <a:p>
            <a:pPr marL="457200" marR="0" indent="457200">
              <a:spcBef>
                <a:spcPts val="0"/>
              </a:spcBef>
              <a:spcAft>
                <a:spcPts val="0"/>
              </a:spcAft>
            </a:pPr>
            <a:r>
              <a:rPr lang="es-CO" sz="1600" dirty="0">
                <a:latin typeface="Cooper Black" panose="0208090404030B020404" pitchFamily="18" charset="0"/>
                <a:ea typeface="Calibri" panose="020F0502020204030204" pitchFamily="34" charset="0"/>
              </a:rPr>
              <a:t>                                 Villarreal, Oscar Jimenez,  and Ruby Castilla-Puentes</a:t>
            </a:r>
            <a:endParaRPr lang="en-US" sz="1600" dirty="0">
              <a:latin typeface="Cooper Black" panose="0208090404030B020404" pitchFamily="18" charset="0"/>
              <a:ea typeface="Calibri" panose="020F0502020204030204" pitchFamily="34" charset="0"/>
            </a:endParaRPr>
          </a:p>
          <a:p>
            <a:pPr marL="457200" marR="0" indent="457200">
              <a:spcBef>
                <a:spcPts val="0"/>
              </a:spcBef>
              <a:spcAft>
                <a:spcPts val="0"/>
              </a:spcAft>
            </a:pPr>
            <a:r>
              <a:rPr lang="es-CO" sz="1600" dirty="0">
                <a:latin typeface="Cooper Black" panose="0208090404030B020404" pitchFamily="18" charset="0"/>
                <a:ea typeface="Calibri" panose="020F0502020204030204" pitchFamily="34" charset="0"/>
              </a:rPr>
              <a:t> </a:t>
            </a:r>
            <a:endParaRPr lang="en-US" sz="1600" dirty="0">
              <a:latin typeface="Cooper Black" panose="0208090404030B020404" pitchFamily="18" charset="0"/>
              <a:ea typeface="Calibri" panose="020F0502020204030204" pitchFamily="34" charset="0"/>
            </a:endParaRPr>
          </a:p>
          <a:p>
            <a:pPr marL="457200" marR="0" indent="457200">
              <a:spcBef>
                <a:spcPts val="0"/>
              </a:spcBef>
              <a:spcAft>
                <a:spcPts val="0"/>
              </a:spcAft>
            </a:pPr>
            <a:endParaRPr lang="en-US" sz="1600" dirty="0">
              <a:latin typeface="Cooper Black" panose="0208090404030B020404" pitchFamily="18" charset="0"/>
              <a:ea typeface="Calibri" panose="020F0502020204030204" pitchFamily="34" charset="0"/>
            </a:endParaRPr>
          </a:p>
          <a:p>
            <a:pPr marL="457200" marR="0" indent="457200">
              <a:spcBef>
                <a:spcPts val="0"/>
              </a:spcBef>
              <a:spcAft>
                <a:spcPts val="0"/>
              </a:spcAft>
            </a:pPr>
            <a:r>
              <a:rPr lang="en-US" sz="1600" dirty="0">
                <a:latin typeface="Cooper Black" panose="0208090404030B020404" pitchFamily="18" charset="0"/>
                <a:ea typeface="Calibri" panose="020F0502020204030204" pitchFamily="34" charset="0"/>
              </a:rPr>
              <a:t>5:00-7:00 pm       Reception</a:t>
            </a:r>
          </a:p>
        </p:txBody>
      </p:sp>
      <p:sp>
        <p:nvSpPr>
          <p:cNvPr id="6" name="Rectangle 5"/>
          <p:cNvSpPr/>
          <p:nvPr/>
        </p:nvSpPr>
        <p:spPr>
          <a:xfrm>
            <a:off x="381000" y="1776966"/>
            <a:ext cx="8610600" cy="461665"/>
          </a:xfrm>
          <a:prstGeom prst="rect">
            <a:avLst/>
          </a:prstGeom>
        </p:spPr>
        <p:txBody>
          <a:bodyPr wrap="square">
            <a:spAutoFit/>
          </a:bodyPr>
          <a:lstStyle/>
          <a:p>
            <a:pPr algn="ctr"/>
            <a:r>
              <a:rPr lang="en-US" sz="2400" dirty="0">
                <a:latin typeface="Cooper Black" pitchFamily="18" charset="0"/>
                <a:ea typeface="Calibri" pitchFamily="34" charset="0"/>
                <a:cs typeface="Times New Roman" pitchFamily="18" charset="0"/>
              </a:rPr>
              <a:t>Suicide Prevention Strategies in Special Populations</a:t>
            </a:r>
            <a:endParaRPr lang="en-US" sz="2400" dirty="0"/>
          </a:p>
        </p:txBody>
      </p:sp>
    </p:spTree>
    <p:extLst>
      <p:ext uri="{BB962C8B-B14F-4D97-AF65-F5344CB8AC3E}">
        <p14:creationId xmlns:p14="http://schemas.microsoft.com/office/powerpoint/2010/main" val="2826379505"/>
      </p:ext>
    </p:extLst>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02542" y="1367640"/>
            <a:ext cx="6705600" cy="2123658"/>
          </a:xfrm>
          <a:prstGeom prst="rect">
            <a:avLst/>
          </a:prstGeom>
          <a:noFill/>
        </p:spPr>
        <p:txBody>
          <a:bodyPr wrap="square" rtlCol="0">
            <a:spAutoFit/>
          </a:bodyPr>
          <a:lstStyle/>
          <a:p>
            <a:r>
              <a:rPr lang="en-US" sz="1200" dirty="0">
                <a:latin typeface="Cooper Black" panose="0208090404030B020404" pitchFamily="18" charset="0"/>
              </a:rPr>
              <a:t>Carlos A. Zarate, M.D. is Chief of the Experimental &amp; Therapeutics Branch and of the Section on Neurobiology and Treatment of Mood and Anxiety Disorders, and Senior Tenured Clinical Investigator, Division Intramural Research Program, National Institute of Mental Health, Clinical Professor of Psychiatry and Behavioral Sciences, George Washington University and Professor of Psychiatry and Behavioral Sciences, Howard Medical School. Dr. Zarate completed his residency training in psychiatry at the Massachusetts Mental Health Center/Brockton VAMC division. </a:t>
            </a:r>
          </a:p>
          <a:p>
            <a:r>
              <a:rPr lang="en-US" sz="1200" dirty="0">
                <a:solidFill>
                  <a:srgbClr val="000000"/>
                </a:solidFill>
                <a:latin typeface="Cooper Black" panose="0208090404030B020404" pitchFamily="18" charset="0"/>
              </a:rPr>
              <a:t>He later completed a fellowship in Clinical Psychopharmacology at McLean Hospital of the Consolidated Department of Psychiatry, Harvard Medical School and remained on staff at McLean Hospital as the Director of the Bipolar and Psychotic Disorders Outpatient Services.</a:t>
            </a:r>
            <a:endParaRPr lang="en-US" sz="1200" dirty="0"/>
          </a:p>
        </p:txBody>
      </p:sp>
      <p:sp>
        <p:nvSpPr>
          <p:cNvPr id="7" name="Rectangle 5"/>
          <p:cNvSpPr>
            <a:spLocks noChangeArrowheads="1"/>
          </p:cNvSpPr>
          <p:nvPr/>
        </p:nvSpPr>
        <p:spPr bwMode="auto">
          <a:xfrm>
            <a:off x="-533400" y="-70247"/>
            <a:ext cx="10439400" cy="16927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br>
              <a:rPr kumimoji="0" lang="en-US" sz="2000" i="0" u="none" strike="noStrike" cap="none" normalizeH="0" baseline="0" dirty="0">
                <a:ln>
                  <a:noFill/>
                </a:ln>
                <a:solidFill>
                  <a:srgbClr val="1F497D"/>
                </a:solidFill>
                <a:effectLst/>
                <a:latin typeface="Cooper Black" pitchFamily="18" charset="0"/>
                <a:ea typeface="Calibri" pitchFamily="34" charset="0"/>
                <a:cs typeface="Tahoma" pitchFamily="34" charset="0"/>
              </a:rPr>
            </a:br>
            <a:r>
              <a:rPr lang="en-US" sz="2000" b="1" dirty="0"/>
              <a:t> </a:t>
            </a:r>
            <a:br>
              <a:rPr kumimoji="0" lang="en-US" sz="2000" i="0" u="none" strike="noStrike" cap="none" normalizeH="0" baseline="0" dirty="0">
                <a:ln>
                  <a:noFill/>
                </a:ln>
                <a:solidFill>
                  <a:srgbClr val="1F497D"/>
                </a:solidFill>
                <a:effectLst/>
                <a:latin typeface="Cooper Black" pitchFamily="18" charset="0"/>
                <a:ea typeface="Calibri" pitchFamily="34" charset="0"/>
                <a:cs typeface="Tahoma" pitchFamily="34" charset="0"/>
              </a:rPr>
            </a:br>
            <a:r>
              <a:rPr lang="en-US" sz="2400" dirty="0">
                <a:latin typeface="Cooper Black" pitchFamily="18" charset="0"/>
                <a:ea typeface="Calibri" pitchFamily="34" charset="0"/>
                <a:cs typeface="Times New Roman" pitchFamily="18" charset="0"/>
              </a:rPr>
              <a:t>Carlos A. Zarate, MD</a:t>
            </a:r>
            <a:endParaRPr kumimoji="0" lang="en-US" sz="2800" i="0" u="none" strike="noStrike" cap="none" normalizeH="0" baseline="0" dirty="0">
              <a:ln>
                <a:noFill/>
              </a:ln>
              <a:effectLst/>
              <a:latin typeface="Cooper Black" pitchFamily="18" charset="0"/>
              <a:ea typeface="Calibri" pitchFamily="34" charset="0"/>
              <a:cs typeface="Times New Roman" pitchFamily="18" charset="0"/>
            </a:endParaRPr>
          </a:p>
          <a:p>
            <a:pPr lvl="0" algn="ctr"/>
            <a:endParaRPr kumimoji="0" lang="en-US" sz="2000" i="0" u="none" strike="noStrike" cap="none" normalizeH="0" baseline="0" dirty="0">
              <a:ln>
                <a:noFill/>
              </a:ln>
              <a:effectLst/>
              <a:latin typeface="Cooper Black"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i="0" u="none" strike="noStrike" cap="none" normalizeH="0" baseline="0" dirty="0">
              <a:ln>
                <a:noFill/>
              </a:ln>
              <a:solidFill>
                <a:schemeClr val="tx1"/>
              </a:solidFill>
              <a:effectLst/>
              <a:latin typeface="Cooper Black" pitchFamily="18" charset="0"/>
            </a:endParaRPr>
          </a:p>
        </p:txBody>
      </p:sp>
      <p:pic>
        <p:nvPicPr>
          <p:cNvPr id="1026" name="Picture 2" descr="Zarate"/>
          <p:cNvPicPr>
            <a:picLocks noChangeAspect="1" noChangeArrowheads="1"/>
          </p:cNvPicPr>
          <p:nvPr/>
        </p:nvPicPr>
        <p:blipFill rotWithShape="1">
          <a:blip r:embed="rId2" cstate="print">
            <a:duotone>
              <a:prstClr val="black"/>
              <a:srgbClr val="D9C3A5">
                <a:tint val="50000"/>
                <a:satMod val="180000"/>
              </a:srgbClr>
            </a:duotone>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t="7932" b="7450"/>
          <a:stretch/>
        </p:blipFill>
        <p:spPr bwMode="auto">
          <a:xfrm>
            <a:off x="373743" y="1143000"/>
            <a:ext cx="1828799" cy="2348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73743" y="3491298"/>
            <a:ext cx="8770257" cy="3280385"/>
          </a:xfrm>
          <a:prstGeom prst="rect">
            <a:avLst/>
          </a:prstGeom>
          <a:noFill/>
        </p:spPr>
        <p:txBody>
          <a:bodyPr wrap="square" rtlCol="0">
            <a:spAutoFit/>
          </a:bodyPr>
          <a:lstStyle/>
          <a:p>
            <a:r>
              <a:rPr lang="en-US" sz="1200" dirty="0">
                <a:solidFill>
                  <a:srgbClr val="000000"/>
                </a:solidFill>
                <a:latin typeface="Cooper Black" panose="0208090404030B020404" pitchFamily="18" charset="0"/>
              </a:rPr>
              <a:t>From 1998 to 2000 Dr. Zarate was the Chief of the Bipolar and Psychotic Disorders Program at the University of Massachusetts Medical School. In 2001, he joined the Mood and Anxiety Disorders Program at NIMH. His achievements and awards include the Ethel-DuPont Warren Award and Livingston Awards, Consolidated Department of Psychiatry, Harvard Medical School; Outstanding Psychiatrist Research Award, Massachusetts Psychiatric Association; Program for Minority Research Training in Psychiatry, APA; the National Alliance for Research on Schizophrenia and Depression Young Investigator Award; National Alliance for Research on Schizophrenia and Depression Independent Investigator Award; the National Institutes of Health Director’s Award Scientific/Medical, the 2011 Brain &amp; Behavior Research Foundation Award for Bipolar Mood Disorder Research, the 2013 National Institute of Health Director’s Award—Scientific/Medical Achievement and </a:t>
            </a:r>
            <a:r>
              <a:rPr lang="en-US" sz="1200" dirty="0" err="1">
                <a:solidFill>
                  <a:srgbClr val="000000"/>
                </a:solidFill>
                <a:latin typeface="Cooper Black" panose="0208090404030B020404" pitchFamily="18" charset="0"/>
              </a:rPr>
              <a:t>Mogens</a:t>
            </a:r>
            <a:r>
              <a:rPr lang="en-US" sz="1200" dirty="0">
                <a:solidFill>
                  <a:srgbClr val="000000"/>
                </a:solidFill>
                <a:latin typeface="Cooper Black" panose="0208090404030B020404" pitchFamily="18" charset="0"/>
              </a:rPr>
              <a:t> </a:t>
            </a:r>
            <a:r>
              <a:rPr lang="en-US" sz="1200" dirty="0" err="1">
                <a:solidFill>
                  <a:srgbClr val="000000"/>
                </a:solidFill>
                <a:latin typeface="Cooper Black" panose="0208090404030B020404" pitchFamily="18" charset="0"/>
              </a:rPr>
              <a:t>Schou</a:t>
            </a:r>
            <a:r>
              <a:rPr lang="en-US" sz="1200" dirty="0">
                <a:solidFill>
                  <a:srgbClr val="000000"/>
                </a:solidFill>
                <a:latin typeface="Cooper Black" panose="0208090404030B020404" pitchFamily="18" charset="0"/>
              </a:rPr>
              <a:t> Research Award: Bipolar Disorder and the Simon-Bolivar Award American Psychiatric Association; 2015 Ruth L. </a:t>
            </a:r>
            <a:r>
              <a:rPr lang="en-US" sz="1200" dirty="0" err="1">
                <a:solidFill>
                  <a:srgbClr val="000000"/>
                </a:solidFill>
                <a:latin typeface="Cooper Black" panose="0208090404030B020404" pitchFamily="18" charset="0"/>
              </a:rPr>
              <a:t>Kirschtein</a:t>
            </a:r>
            <a:r>
              <a:rPr lang="en-US" sz="1200" dirty="0">
                <a:solidFill>
                  <a:srgbClr val="000000"/>
                </a:solidFill>
                <a:latin typeface="Cooper Black" panose="0208090404030B020404" pitchFamily="18" charset="0"/>
              </a:rPr>
              <a:t> Mentoring Award NIH and the Astute Clinician Lecture Award, NIH.</a:t>
            </a:r>
          </a:p>
          <a:p>
            <a:r>
              <a:rPr lang="en-US" sz="1200" dirty="0">
                <a:solidFill>
                  <a:srgbClr val="000000"/>
                </a:solidFill>
                <a:latin typeface="Cooper Black" panose="0208090404030B020404" pitchFamily="18" charset="0"/>
                <a:ea typeface="Times New Roman" panose="02020603050405020304" pitchFamily="18" charset="0"/>
                <a:cs typeface="Arial" panose="020B0604020202020204" pitchFamily="34" charset="0"/>
              </a:rPr>
              <a:t>Dr. Zarate is a fellow of the American College of </a:t>
            </a:r>
            <a:r>
              <a:rPr lang="en-US" sz="1200" dirty="0" err="1">
                <a:solidFill>
                  <a:srgbClr val="000000"/>
                </a:solidFill>
                <a:latin typeface="Cooper Black" panose="0208090404030B020404" pitchFamily="18" charset="0"/>
                <a:ea typeface="Times New Roman" panose="02020603050405020304" pitchFamily="18" charset="0"/>
                <a:cs typeface="Arial" panose="020B0604020202020204" pitchFamily="34" charset="0"/>
              </a:rPr>
              <a:t>Neuropsychopharmacology</a:t>
            </a:r>
            <a:r>
              <a:rPr lang="en-US" sz="1200" dirty="0">
                <a:solidFill>
                  <a:srgbClr val="000000"/>
                </a:solidFill>
                <a:latin typeface="Cooper Black" panose="0208090404030B020404" pitchFamily="18" charset="0"/>
                <a:ea typeface="Times New Roman" panose="02020603050405020304" pitchFamily="18" charset="0"/>
                <a:cs typeface="Arial" panose="020B0604020202020204" pitchFamily="34" charset="0"/>
              </a:rPr>
              <a:t> and a member of the Society of Biological Psychiatry and the Society for Neuroscience. Dr. Zarate’s research focuses on the pathophysiology and development of novel therapeutics for treatment-resistant mood disorders as well as the study of biomarkers and neural correlates of treatment response. </a:t>
            </a:r>
            <a:endParaRPr lang="en-US" sz="1200" dirty="0">
              <a:solidFill>
                <a:srgbClr val="000000"/>
              </a:solidFill>
              <a:latin typeface="Cooper Black" panose="0208090404030B020404" pitchFamily="18" charset="0"/>
              <a:ea typeface="Times New Roman" panose="02020603050405020304" pitchFamily="18" charset="0"/>
            </a:endParaRPr>
          </a:p>
          <a:p>
            <a:pPr>
              <a:lnSpc>
                <a:spcPts val="1100"/>
              </a:lnSpc>
              <a:tabLst>
                <a:tab pos="4743450" algn="l"/>
                <a:tab pos="800100" algn="l"/>
                <a:tab pos="4514850" algn="l"/>
              </a:tabLst>
            </a:pPr>
            <a:r>
              <a:rPr lang="en-US"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latin typeface="Times" panose="02020603050405020304" pitchFamily="18" charset="0"/>
              <a:ea typeface="Times New Roman" panose="02020603050405020304" pitchFamily="18" charset="0"/>
              <a:cs typeface="Times New Roman" panose="02020603050405020304" pitchFamily="18" charset="0"/>
            </a:endParaRPr>
          </a:p>
          <a:p>
            <a:endParaRPr lang="en-US" dirty="0"/>
          </a:p>
        </p:txBody>
      </p:sp>
      <p:cxnSp>
        <p:nvCxnSpPr>
          <p:cNvPr id="8" name="Straight Connector 7"/>
          <p:cNvCxnSpPr/>
          <p:nvPr/>
        </p:nvCxnSpPr>
        <p:spPr>
          <a:xfrm>
            <a:off x="2202542" y="990600"/>
            <a:ext cx="69414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3493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90298" y="2316945"/>
            <a:ext cx="6858000" cy="2123658"/>
          </a:xfrm>
          <a:prstGeom prst="rect">
            <a:avLst/>
          </a:prstGeom>
          <a:noFill/>
        </p:spPr>
        <p:txBody>
          <a:bodyPr wrap="square" rtlCol="0">
            <a:spAutoFit/>
          </a:bodyPr>
          <a:lstStyle/>
          <a:p>
            <a:r>
              <a:rPr lang="en-US" sz="1200" dirty="0">
                <a:latin typeface="Cooper Black" panose="0208090404030B020404" pitchFamily="18" charset="0"/>
              </a:rPr>
              <a:t>Dr.  Cisneros obtained his medical degree at the Pontifical </a:t>
            </a:r>
            <a:r>
              <a:rPr lang="en-US" sz="1200" dirty="0" err="1">
                <a:latin typeface="Cooper Black" panose="0208090404030B020404" pitchFamily="18" charset="0"/>
              </a:rPr>
              <a:t>Xavierian</a:t>
            </a:r>
            <a:r>
              <a:rPr lang="en-US" sz="1200" dirty="0">
                <a:latin typeface="Cooper Black" panose="0208090404030B020404" pitchFamily="18" charset="0"/>
              </a:rPr>
              <a:t> University in Bogota, Colombia. He is currently doing his residency training in Psychiatry at Rutgers New Jersey Medical School. </a:t>
            </a:r>
          </a:p>
          <a:p>
            <a:endParaRPr lang="en-US" sz="1200" dirty="0">
              <a:latin typeface="Cooper Black" panose="0208090404030B020404" pitchFamily="18" charset="0"/>
            </a:endParaRPr>
          </a:p>
          <a:p>
            <a:r>
              <a:rPr lang="en-US" sz="1200" dirty="0">
                <a:latin typeface="Cooper Black" panose="0208090404030B020404" pitchFamily="18" charset="0"/>
              </a:rPr>
              <a:t>His Research interest include the neurobiology of suicidal behavior, exploring the contributory factors  of serotonergic dysfunction, stress and inflammation.  He is also studying the diverse community based interventions for suicide prevention in children and adolescent. </a:t>
            </a:r>
          </a:p>
          <a:p>
            <a:endParaRPr lang="en-US" sz="1200" dirty="0">
              <a:latin typeface="Cooper Black" panose="0208090404030B020404" pitchFamily="18" charset="0"/>
            </a:endParaRPr>
          </a:p>
          <a:p>
            <a:r>
              <a:rPr lang="en-US" sz="1200" dirty="0">
                <a:latin typeface="Cooper Black" panose="0208090404030B020404" pitchFamily="18" charset="0"/>
              </a:rPr>
              <a:t>He is a member of the American Psychiatric Association, New Jersey Psychiatric Association and  Colombian Society of Biological Psychiatry. </a:t>
            </a:r>
          </a:p>
        </p:txBody>
      </p:sp>
      <p:sp>
        <p:nvSpPr>
          <p:cNvPr id="5" name="TextBox 4"/>
          <p:cNvSpPr txBox="1"/>
          <p:nvPr/>
        </p:nvSpPr>
        <p:spPr>
          <a:xfrm>
            <a:off x="381000" y="4680571"/>
            <a:ext cx="8763000" cy="738664"/>
          </a:xfrm>
          <a:prstGeom prst="rect">
            <a:avLst/>
          </a:prstGeom>
          <a:noFill/>
        </p:spPr>
        <p:txBody>
          <a:bodyPr wrap="square" rtlCol="0">
            <a:spAutoFit/>
          </a:bodyPr>
          <a:lstStyle/>
          <a:p>
            <a:r>
              <a:rPr lang="en-US" sz="1200" dirty="0">
                <a:latin typeface="Cooper Black" panose="0208090404030B020404" pitchFamily="18" charset="0"/>
              </a:rPr>
              <a:t>Dr. Cisneros is a young promise of Latin American Psychiatry and is pursuing an academical career in the United States based on clinical training, research and teaching.</a:t>
            </a:r>
          </a:p>
          <a:p>
            <a:endParaRPr lang="en-US" dirty="0"/>
          </a:p>
        </p:txBody>
      </p:sp>
      <p:sp>
        <p:nvSpPr>
          <p:cNvPr id="7" name="Rectangle 5"/>
          <p:cNvSpPr>
            <a:spLocks noChangeArrowheads="1"/>
          </p:cNvSpPr>
          <p:nvPr/>
        </p:nvSpPr>
        <p:spPr bwMode="auto">
          <a:xfrm>
            <a:off x="-609600" y="614571"/>
            <a:ext cx="10439400"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br>
              <a:rPr kumimoji="0" lang="en-US" sz="2000" i="0" u="none" strike="noStrike" cap="none" normalizeH="0" baseline="0" dirty="0">
                <a:ln>
                  <a:noFill/>
                </a:ln>
                <a:solidFill>
                  <a:srgbClr val="1F497D"/>
                </a:solidFill>
                <a:effectLst/>
                <a:latin typeface="Cooper Black" pitchFamily="18" charset="0"/>
                <a:ea typeface="Calibri" pitchFamily="34" charset="0"/>
                <a:cs typeface="Tahoma" pitchFamily="34" charset="0"/>
              </a:rPr>
            </a:br>
            <a:r>
              <a:rPr lang="en-US" sz="2000" b="1" dirty="0"/>
              <a:t> </a:t>
            </a:r>
            <a:br>
              <a:rPr kumimoji="0" lang="en-US" sz="2000" i="0" u="none" strike="noStrike" cap="none" normalizeH="0" baseline="0" dirty="0">
                <a:ln>
                  <a:noFill/>
                </a:ln>
                <a:solidFill>
                  <a:srgbClr val="1F497D"/>
                </a:solidFill>
                <a:effectLst/>
                <a:latin typeface="Cooper Black" pitchFamily="18" charset="0"/>
                <a:ea typeface="Calibri" pitchFamily="34" charset="0"/>
                <a:cs typeface="Tahoma" pitchFamily="34" charset="0"/>
              </a:rPr>
            </a:br>
            <a:r>
              <a:rPr lang="en-US" sz="2400" dirty="0">
                <a:latin typeface="Cooper Black" pitchFamily="18" charset="0"/>
                <a:ea typeface="Calibri" pitchFamily="34" charset="0"/>
                <a:cs typeface="Times New Roman" pitchFamily="18" charset="0"/>
              </a:rPr>
              <a:t>Sebastian Cisneros, MD</a:t>
            </a:r>
            <a:endParaRPr lang="en-US" sz="2000" dirty="0">
              <a:latin typeface="Cooper Black" pitchFamily="18" charset="0"/>
              <a:ea typeface="Calibri" pitchFamily="34" charset="0"/>
              <a:cs typeface="Times New Roman" pitchFamily="18" charset="0"/>
            </a:endParaRPr>
          </a:p>
          <a:p>
            <a:pPr lvl="0" algn="ctr"/>
            <a:endParaRPr kumimoji="0" lang="en-US" sz="2800" i="0" u="none" strike="noStrike" cap="none" normalizeH="0" baseline="0" dirty="0">
              <a:ln>
                <a:noFill/>
              </a:ln>
              <a:effectLst/>
              <a:latin typeface="Cooper Black" pitchFamily="18" charset="0"/>
              <a:ea typeface="Calibri" pitchFamily="34" charset="0"/>
              <a:cs typeface="Times New Roman" pitchFamily="18" charset="0"/>
            </a:endParaRPr>
          </a:p>
          <a:p>
            <a:pPr lvl="0" algn="ctr"/>
            <a:endParaRPr kumimoji="0" lang="en-US" sz="2000" i="0" u="none" strike="noStrike" cap="none" normalizeH="0" baseline="0" dirty="0">
              <a:ln>
                <a:noFill/>
              </a:ln>
              <a:effectLst/>
              <a:latin typeface="Cooper Black"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i="0" u="none" strike="noStrike" cap="none" normalizeH="0" baseline="0" dirty="0">
              <a:ln>
                <a:noFill/>
              </a:ln>
              <a:solidFill>
                <a:schemeClr val="tx1"/>
              </a:solidFill>
              <a:effectLst/>
              <a:latin typeface="Cooper Black" pitchFamily="18" charset="0"/>
            </a:endParaRPr>
          </a:p>
        </p:txBody>
      </p:sp>
      <p:pic>
        <p:nvPicPr>
          <p:cNvPr id="1027" name="Picture 3" descr="C:\Users\User\Downloads\IMG_4972.JPG"/>
          <p:cNvPicPr>
            <a:picLocks noChangeAspect="1" noChangeArrowheads="1"/>
          </p:cNvPicPr>
          <p:nvPr/>
        </p:nvPicPr>
        <p:blipFill>
          <a:blip r:embed="rId2" cstate="print">
            <a:duotone>
              <a:prstClr val="black"/>
              <a:srgbClr val="D9C3A5">
                <a:tint val="50000"/>
                <a:satMod val="180000"/>
              </a:srgbClr>
            </a:duotone>
          </a:blip>
          <a:srcRect/>
          <a:stretch>
            <a:fillRect/>
          </a:stretch>
        </p:blipFill>
        <p:spPr bwMode="auto">
          <a:xfrm>
            <a:off x="381000" y="2057400"/>
            <a:ext cx="1909298" cy="2366740"/>
          </a:xfrm>
          <a:prstGeom prst="rect">
            <a:avLst/>
          </a:prstGeom>
          <a:noFill/>
        </p:spPr>
      </p:pic>
    </p:spTree>
    <p:extLst>
      <p:ext uri="{BB962C8B-B14F-4D97-AF65-F5344CB8AC3E}">
        <p14:creationId xmlns:p14="http://schemas.microsoft.com/office/powerpoint/2010/main" val="2139476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Photo1"/>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33400" y="1828800"/>
            <a:ext cx="175260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2286000" y="2105799"/>
            <a:ext cx="6858000" cy="2308324"/>
          </a:xfrm>
          <a:prstGeom prst="rect">
            <a:avLst/>
          </a:prstGeom>
          <a:noFill/>
        </p:spPr>
        <p:txBody>
          <a:bodyPr wrap="square" rtlCol="0">
            <a:spAutoFit/>
          </a:bodyPr>
          <a:lstStyle/>
          <a:p>
            <a:r>
              <a:rPr lang="en-US" sz="1200" dirty="0">
                <a:latin typeface="Cooper Black" panose="0208090404030B020404" pitchFamily="18" charset="0"/>
              </a:rPr>
              <a:t>Ruby C. Castilla-</a:t>
            </a:r>
            <a:r>
              <a:rPr lang="en-US" sz="1200" dirty="0" err="1">
                <a:latin typeface="Cooper Black" panose="0208090404030B020404" pitchFamily="18" charset="0"/>
              </a:rPr>
              <a:t>Puentes</a:t>
            </a:r>
            <a:r>
              <a:rPr lang="en-US" sz="1200" dirty="0">
                <a:latin typeface="Cooper Black" panose="0208090404030B020404" pitchFamily="18" charset="0"/>
              </a:rPr>
              <a:t>, MD is the Medical Safety Officer supporting the Global Medical Safety Division of Johnson &amp; Johnson Medical Devices, as well adjunct professor of </a:t>
            </a:r>
            <a:r>
              <a:rPr lang="en-US" sz="1200" dirty="0" err="1">
                <a:latin typeface="Cooper Black" panose="0208090404030B020404" pitchFamily="18" charset="0"/>
              </a:rPr>
              <a:t>Pharmacoepidemiology</a:t>
            </a:r>
            <a:r>
              <a:rPr lang="en-US" sz="1200" dirty="0">
                <a:latin typeface="Cooper Black" panose="0208090404030B020404" pitchFamily="18" charset="0"/>
              </a:rPr>
              <a:t> and Epidemiology at Temple and Drexel Universities of  Philadelphia. </a:t>
            </a:r>
          </a:p>
          <a:p>
            <a:endParaRPr lang="en-US" sz="1200" dirty="0">
              <a:latin typeface="Cooper Black" panose="0208090404030B020404" pitchFamily="18" charset="0"/>
            </a:endParaRPr>
          </a:p>
          <a:p>
            <a:r>
              <a:rPr lang="en-US" sz="1200" dirty="0">
                <a:latin typeface="Cooper Black" panose="0208090404030B020404" pitchFamily="18" charset="0"/>
              </a:rPr>
              <a:t>Her research interests are: </a:t>
            </a:r>
            <a:r>
              <a:rPr lang="en-US" sz="1200" dirty="0" err="1">
                <a:latin typeface="Cooper Black" panose="0208090404030B020404" pitchFamily="18" charset="0"/>
              </a:rPr>
              <a:t>pharmacoepidemiology</a:t>
            </a:r>
            <a:r>
              <a:rPr lang="en-US" sz="1200" dirty="0">
                <a:latin typeface="Cooper Black" panose="0208090404030B020404" pitchFamily="18" charset="0"/>
              </a:rPr>
              <a:t>, psychiatric epidemiology (in Latin American countries), and medical devices and drug-development /safety interface.  Her educational and training interests involve lecturing medical students, residents and graduate students, as well as participating as a graduate faculty in psychiatric-epidemiology and psychopharmacology coauthored several papers in areas such as psychopharmacology in children, and epidemiology of dementia and mood disorders. </a:t>
            </a:r>
          </a:p>
          <a:p>
            <a:endParaRPr lang="en-US" sz="1200" dirty="0"/>
          </a:p>
        </p:txBody>
      </p:sp>
      <p:sp>
        <p:nvSpPr>
          <p:cNvPr id="5" name="TextBox 4"/>
          <p:cNvSpPr txBox="1"/>
          <p:nvPr/>
        </p:nvSpPr>
        <p:spPr>
          <a:xfrm>
            <a:off x="426720" y="4434771"/>
            <a:ext cx="8305800" cy="2031325"/>
          </a:xfrm>
          <a:prstGeom prst="rect">
            <a:avLst/>
          </a:prstGeom>
          <a:noFill/>
        </p:spPr>
        <p:txBody>
          <a:bodyPr wrap="square" rtlCol="0">
            <a:spAutoFit/>
          </a:bodyPr>
          <a:lstStyle/>
          <a:p>
            <a:r>
              <a:rPr lang="en-US" sz="1200" dirty="0">
                <a:latin typeface="Cooper Black" panose="0208090404030B020404" pitchFamily="18" charset="0"/>
              </a:rPr>
              <a:t>Dr Castilla-</a:t>
            </a:r>
            <a:r>
              <a:rPr lang="en-US" sz="1200" dirty="0" err="1">
                <a:latin typeface="Cooper Black" panose="0208090404030B020404" pitchFamily="18" charset="0"/>
              </a:rPr>
              <a:t>Puentes</a:t>
            </a:r>
            <a:r>
              <a:rPr lang="en-US" sz="1200" dirty="0">
                <a:latin typeface="Cooper Black" panose="0208090404030B020404" pitchFamily="18" charset="0"/>
              </a:rPr>
              <a:t> was named Chairperson of the Corporate Advisory Board for the National Hispanic Health Foundation/ National Hispanic Medical Association, in 2014 and currently serves as member of the Board of Directors for the American Society of Hispanic Psychiatry. She is a distinguished fellow of the American Psychiatric Association and a long-term member of many associations, including the International Epidemiological Association, International Society for Bipolar Disorders and American Medical Association. In addition, she is an ad hoc reviewer for the Journal of Nervous and Mental Disease, European Heart Journal, Journal of General Hospital Psychiatry and Schizophrenia Research. Recently she completed an Executive MBA at the University of Pittsburgh, Katz School of Business, with a concentration in Global and International Business.</a:t>
            </a:r>
          </a:p>
          <a:p>
            <a:endParaRPr lang="en-US" dirty="0"/>
          </a:p>
        </p:txBody>
      </p:sp>
      <p:sp>
        <p:nvSpPr>
          <p:cNvPr id="7" name="Rectangle 5"/>
          <p:cNvSpPr>
            <a:spLocks noChangeArrowheads="1"/>
          </p:cNvSpPr>
          <p:nvPr/>
        </p:nvSpPr>
        <p:spPr bwMode="auto">
          <a:xfrm>
            <a:off x="-609600" y="614571"/>
            <a:ext cx="10439400"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br>
              <a:rPr kumimoji="0" lang="en-US" sz="2000" i="0" u="none" strike="noStrike" cap="none" normalizeH="0" baseline="0" dirty="0">
                <a:ln>
                  <a:noFill/>
                </a:ln>
                <a:solidFill>
                  <a:srgbClr val="1F497D"/>
                </a:solidFill>
                <a:effectLst/>
                <a:latin typeface="Cooper Black" pitchFamily="18" charset="0"/>
                <a:ea typeface="Calibri" pitchFamily="34" charset="0"/>
                <a:cs typeface="Tahoma" pitchFamily="34" charset="0"/>
              </a:rPr>
            </a:br>
            <a:r>
              <a:rPr lang="en-US" sz="2000" b="1" dirty="0"/>
              <a:t> </a:t>
            </a:r>
            <a:br>
              <a:rPr kumimoji="0" lang="en-US" sz="2000" i="0" u="none" strike="noStrike" cap="none" normalizeH="0" baseline="0" dirty="0">
                <a:ln>
                  <a:noFill/>
                </a:ln>
                <a:solidFill>
                  <a:srgbClr val="1F497D"/>
                </a:solidFill>
                <a:effectLst/>
                <a:latin typeface="Cooper Black" pitchFamily="18" charset="0"/>
                <a:ea typeface="Calibri" pitchFamily="34" charset="0"/>
                <a:cs typeface="Tahoma" pitchFamily="34" charset="0"/>
              </a:rPr>
            </a:br>
            <a:r>
              <a:rPr lang="en-US" sz="2400" dirty="0">
                <a:latin typeface="Cooper Black" pitchFamily="18" charset="0"/>
                <a:ea typeface="Calibri" pitchFamily="34" charset="0"/>
                <a:cs typeface="Times New Roman" pitchFamily="18" charset="0"/>
              </a:rPr>
              <a:t>Ruby C. Castilla-</a:t>
            </a:r>
            <a:r>
              <a:rPr lang="en-US" sz="2400" dirty="0" err="1">
                <a:latin typeface="Cooper Black" pitchFamily="18" charset="0"/>
                <a:ea typeface="Calibri" pitchFamily="34" charset="0"/>
                <a:cs typeface="Times New Roman" pitchFamily="18" charset="0"/>
              </a:rPr>
              <a:t>Puentes</a:t>
            </a:r>
            <a:r>
              <a:rPr lang="en-US" sz="2400" dirty="0">
                <a:latin typeface="Cooper Black" pitchFamily="18" charset="0"/>
                <a:ea typeface="Calibri" pitchFamily="34" charset="0"/>
                <a:cs typeface="Times New Roman" pitchFamily="18" charset="0"/>
              </a:rPr>
              <a:t>, MD, </a:t>
            </a:r>
            <a:r>
              <a:rPr lang="en-US" sz="2400" dirty="0" err="1">
                <a:latin typeface="Cooper Black" pitchFamily="18" charset="0"/>
                <a:ea typeface="Calibri" pitchFamily="34" charset="0"/>
                <a:cs typeface="Times New Roman" pitchFamily="18" charset="0"/>
              </a:rPr>
              <a:t>DrPH</a:t>
            </a:r>
            <a:r>
              <a:rPr lang="en-US" sz="2400" dirty="0">
                <a:latin typeface="Cooper Black" pitchFamily="18" charset="0"/>
                <a:ea typeface="Calibri" pitchFamily="34" charset="0"/>
                <a:cs typeface="Times New Roman" pitchFamily="18" charset="0"/>
              </a:rPr>
              <a:t>, MBA</a:t>
            </a:r>
            <a:endParaRPr lang="en-US" sz="2000" dirty="0">
              <a:latin typeface="Cooper Black" pitchFamily="18" charset="0"/>
              <a:ea typeface="Calibri" pitchFamily="34" charset="0"/>
              <a:cs typeface="Times New Roman" pitchFamily="18" charset="0"/>
            </a:endParaRPr>
          </a:p>
          <a:p>
            <a:pPr lvl="0" algn="ctr"/>
            <a:endParaRPr kumimoji="0" lang="en-US" sz="2800" i="0" u="none" strike="noStrike" cap="none" normalizeH="0" baseline="0" dirty="0">
              <a:ln>
                <a:noFill/>
              </a:ln>
              <a:effectLst/>
              <a:latin typeface="Cooper Black" pitchFamily="18" charset="0"/>
              <a:ea typeface="Calibri" pitchFamily="34" charset="0"/>
              <a:cs typeface="Times New Roman" pitchFamily="18" charset="0"/>
            </a:endParaRPr>
          </a:p>
          <a:p>
            <a:pPr lvl="0" algn="ctr"/>
            <a:endParaRPr kumimoji="0" lang="en-US" sz="2000" i="0" u="none" strike="noStrike" cap="none" normalizeH="0" baseline="0" dirty="0">
              <a:ln>
                <a:noFill/>
              </a:ln>
              <a:effectLst/>
              <a:latin typeface="Cooper Black"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i="0" u="none" strike="noStrike" cap="none" normalizeH="0" baseline="0" dirty="0">
              <a:ln>
                <a:noFill/>
              </a:ln>
              <a:solidFill>
                <a:schemeClr val="tx1"/>
              </a:solidFill>
              <a:effectLst/>
              <a:latin typeface="Cooper Black" pitchFamily="18" charset="0"/>
            </a:endParaRPr>
          </a:p>
        </p:txBody>
      </p:sp>
    </p:spTree>
    <p:extLst>
      <p:ext uri="{BB962C8B-B14F-4D97-AF65-F5344CB8AC3E}">
        <p14:creationId xmlns:p14="http://schemas.microsoft.com/office/powerpoint/2010/main" val="1498661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90298" y="2316945"/>
            <a:ext cx="6858000" cy="1938992"/>
          </a:xfrm>
          <a:prstGeom prst="rect">
            <a:avLst/>
          </a:prstGeom>
          <a:noFill/>
        </p:spPr>
        <p:txBody>
          <a:bodyPr wrap="square" rtlCol="0">
            <a:spAutoFit/>
          </a:bodyPr>
          <a:lstStyle/>
          <a:p>
            <a:r>
              <a:rPr lang="en-US" sz="1200" dirty="0">
                <a:latin typeface="Cooper Black" panose="0208090404030B020404" pitchFamily="18" charset="0"/>
              </a:rPr>
              <a:t>Dr. Ng was born in Mexicali, Mexico. He got his medical degree at the University of Nuevo Leon in Monterrey, Mexico. He completed residency in Psychiatry at Texas Tech University in El Paso, Texas, and a Fellowship in Psychosomatic Medicine at the University of California San Diego, in La Jolla, California.</a:t>
            </a:r>
          </a:p>
          <a:p>
            <a:endParaRPr lang="en-US" sz="1200" dirty="0">
              <a:latin typeface="Cooper Black" panose="0208090404030B020404" pitchFamily="18" charset="0"/>
            </a:endParaRPr>
          </a:p>
          <a:p>
            <a:r>
              <a:rPr lang="en-US" sz="1200" dirty="0">
                <a:latin typeface="Cooper Black" panose="0208090404030B020404" pitchFamily="18" charset="0"/>
              </a:rPr>
              <a:t>He has certification in Psychiatry and Psychosomatic Medicine by the American Board of Psychiatry and Neurology, and certification in Psychiatry by the Mexican Board of Psychiatry. His research interests include rural psychiatry, United States and Mexico border issues, elderly and dementia related disorders.</a:t>
            </a:r>
          </a:p>
          <a:p>
            <a:endParaRPr lang="en-US" sz="1200" dirty="0">
              <a:latin typeface="Cooper Black" panose="0208090404030B020404" pitchFamily="18" charset="0"/>
            </a:endParaRPr>
          </a:p>
        </p:txBody>
      </p:sp>
      <p:sp>
        <p:nvSpPr>
          <p:cNvPr id="5" name="TextBox 4"/>
          <p:cNvSpPr txBox="1"/>
          <p:nvPr/>
        </p:nvSpPr>
        <p:spPr>
          <a:xfrm>
            <a:off x="381000" y="4514721"/>
            <a:ext cx="8763000" cy="1477328"/>
          </a:xfrm>
          <a:prstGeom prst="rect">
            <a:avLst/>
          </a:prstGeom>
          <a:noFill/>
        </p:spPr>
        <p:txBody>
          <a:bodyPr wrap="square" rtlCol="0">
            <a:spAutoFit/>
          </a:bodyPr>
          <a:lstStyle/>
          <a:p>
            <a:r>
              <a:rPr lang="en-US" sz="1200" dirty="0">
                <a:latin typeface="Cooper Black" panose="0208090404030B020404" pitchFamily="18" charset="0"/>
              </a:rPr>
              <a:t>Dr Ng is an Assistant Professor of the department of Psychiatry at the University of California, San Diego. He is the medical director of Sun Valley Behavioral and Research Centers in Imperial California and Nuevo </a:t>
            </a:r>
            <a:r>
              <a:rPr lang="en-US" sz="1200" dirty="0" err="1">
                <a:latin typeface="Cooper Black" panose="0208090404030B020404" pitchFamily="18" charset="0"/>
              </a:rPr>
              <a:t>Atardecer</a:t>
            </a:r>
            <a:r>
              <a:rPr lang="en-US" sz="1200" dirty="0">
                <a:latin typeface="Cooper Black" panose="0208090404030B020404" pitchFamily="18" charset="0"/>
              </a:rPr>
              <a:t> Geriatric Center in Mexicali Mexico. </a:t>
            </a:r>
          </a:p>
          <a:p>
            <a:endParaRPr lang="en-US" sz="1200" dirty="0">
              <a:latin typeface="Cooper Black" panose="0208090404030B020404" pitchFamily="18" charset="0"/>
            </a:endParaRPr>
          </a:p>
          <a:p>
            <a:r>
              <a:rPr lang="en-US" sz="1200" dirty="0">
                <a:latin typeface="Cooper Black" panose="0208090404030B020404" pitchFamily="18" charset="0"/>
              </a:rPr>
              <a:t>He is a distinguished fellow of the American Psychiatric Association and vice-president of the Mexican Psychiatric Association</a:t>
            </a:r>
          </a:p>
          <a:p>
            <a:endParaRPr lang="en-US" dirty="0"/>
          </a:p>
        </p:txBody>
      </p:sp>
      <p:sp>
        <p:nvSpPr>
          <p:cNvPr id="7" name="Rectangle 5"/>
          <p:cNvSpPr>
            <a:spLocks noChangeArrowheads="1"/>
          </p:cNvSpPr>
          <p:nvPr/>
        </p:nvSpPr>
        <p:spPr bwMode="auto">
          <a:xfrm>
            <a:off x="-609600" y="614571"/>
            <a:ext cx="10439400"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br>
              <a:rPr kumimoji="0" lang="en-US" sz="2000" i="0" u="none" strike="noStrike" cap="none" normalizeH="0" baseline="0" dirty="0">
                <a:ln>
                  <a:noFill/>
                </a:ln>
                <a:solidFill>
                  <a:srgbClr val="1F497D"/>
                </a:solidFill>
                <a:effectLst/>
                <a:latin typeface="Cooper Black" pitchFamily="18" charset="0"/>
                <a:ea typeface="Calibri" pitchFamily="34" charset="0"/>
                <a:cs typeface="Tahoma" pitchFamily="34" charset="0"/>
              </a:rPr>
            </a:br>
            <a:r>
              <a:rPr lang="en-US" sz="2000" b="1" dirty="0"/>
              <a:t> </a:t>
            </a:r>
            <a:br>
              <a:rPr kumimoji="0" lang="en-US" sz="2000" i="0" u="none" strike="noStrike" cap="none" normalizeH="0" baseline="0" dirty="0">
                <a:ln>
                  <a:noFill/>
                </a:ln>
                <a:solidFill>
                  <a:srgbClr val="1F497D"/>
                </a:solidFill>
                <a:effectLst/>
                <a:latin typeface="Cooper Black" pitchFamily="18" charset="0"/>
                <a:ea typeface="Calibri" pitchFamily="34" charset="0"/>
                <a:cs typeface="Tahoma" pitchFamily="34" charset="0"/>
              </a:rPr>
            </a:br>
            <a:r>
              <a:rPr lang="en-US" sz="2400" dirty="0">
                <a:latin typeface="Cooper Black" pitchFamily="18" charset="0"/>
                <a:ea typeface="Calibri" pitchFamily="34" charset="0"/>
                <a:cs typeface="Times New Roman" pitchFamily="18" charset="0"/>
              </a:rPr>
              <a:t>Bernardo Ng, MD</a:t>
            </a:r>
            <a:endParaRPr lang="en-US" sz="2000" dirty="0">
              <a:latin typeface="Cooper Black" pitchFamily="18" charset="0"/>
              <a:ea typeface="Calibri" pitchFamily="34" charset="0"/>
              <a:cs typeface="Times New Roman" pitchFamily="18" charset="0"/>
            </a:endParaRPr>
          </a:p>
          <a:p>
            <a:pPr lvl="0" algn="ctr"/>
            <a:endParaRPr kumimoji="0" lang="en-US" sz="2800" i="0" u="none" strike="noStrike" cap="none" normalizeH="0" baseline="0" dirty="0">
              <a:ln>
                <a:noFill/>
              </a:ln>
              <a:effectLst/>
              <a:latin typeface="Cooper Black" pitchFamily="18" charset="0"/>
              <a:ea typeface="Calibri" pitchFamily="34" charset="0"/>
              <a:cs typeface="Times New Roman" pitchFamily="18" charset="0"/>
            </a:endParaRPr>
          </a:p>
          <a:p>
            <a:pPr lvl="0" algn="ctr"/>
            <a:endParaRPr kumimoji="0" lang="en-US" sz="2000" i="0" u="none" strike="noStrike" cap="none" normalizeH="0" baseline="0" dirty="0">
              <a:ln>
                <a:noFill/>
              </a:ln>
              <a:effectLst/>
              <a:latin typeface="Cooper Black"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i="0" u="none" strike="noStrike" cap="none" normalizeH="0" baseline="0" dirty="0">
              <a:ln>
                <a:noFill/>
              </a:ln>
              <a:solidFill>
                <a:schemeClr val="tx1"/>
              </a:solidFill>
              <a:effectLst/>
              <a:latin typeface="Cooper Black" pitchFamily="18" charset="0"/>
            </a:endParaRPr>
          </a:p>
        </p:txBody>
      </p:sp>
      <p:pic>
        <p:nvPicPr>
          <p:cNvPr id="6" name="Picture 5"/>
          <p:cNvPicPr/>
          <p:nvPr/>
        </p:nvPicPr>
        <p:blipFill rotWithShape="1">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l="9091" r="9091"/>
          <a:stretch/>
        </p:blipFill>
        <p:spPr bwMode="auto">
          <a:xfrm>
            <a:off x="533400" y="2098542"/>
            <a:ext cx="1756898" cy="2191133"/>
          </a:xfrm>
          <a:prstGeom prst="rect">
            <a:avLst/>
          </a:prstGeom>
          <a:noFill/>
          <a:ln>
            <a:noFill/>
          </a:ln>
        </p:spPr>
      </p:pic>
    </p:spTree>
    <p:extLst>
      <p:ext uri="{BB962C8B-B14F-4D97-AF65-F5344CB8AC3E}">
        <p14:creationId xmlns:p14="http://schemas.microsoft.com/office/powerpoint/2010/main" val="967426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0" y="1769612"/>
            <a:ext cx="6858000" cy="3416320"/>
          </a:xfrm>
          <a:prstGeom prst="rect">
            <a:avLst/>
          </a:prstGeom>
          <a:noFill/>
        </p:spPr>
        <p:txBody>
          <a:bodyPr wrap="square" rtlCol="0">
            <a:spAutoFit/>
          </a:bodyPr>
          <a:lstStyle/>
          <a:p>
            <a:r>
              <a:rPr lang="en-US" sz="1200" dirty="0">
                <a:latin typeface="Cooper Black" panose="0208090404030B020404" pitchFamily="18" charset="0"/>
              </a:rPr>
              <a:t>Associate Dean for Global Health, UMDNJ-Robert Wood Johnson Medical School, New Brunswick, New Jersey .and Professor, Departments of Psychiatry and Family Medicine, Robert Wood Johnson Medical School, New Brunswick, New Jersey, USA.</a:t>
            </a:r>
            <a:endParaRPr lang="es-ES" sz="1200" dirty="0">
              <a:latin typeface="Cooper Black" panose="0208090404030B020404" pitchFamily="18" charset="0"/>
            </a:endParaRPr>
          </a:p>
          <a:p>
            <a:r>
              <a:rPr lang="en-US" sz="1200" dirty="0">
                <a:latin typeface="Cooper Black" panose="0208090404030B020404" pitchFamily="18" charset="0"/>
              </a:rPr>
              <a:t>After being the chair of psychiatry for over a decade, Dr. Escobar created and has led the Office of Global Health at RWJMS, the only formal program of its kind at Rutgers-RBHS since 2008.</a:t>
            </a:r>
          </a:p>
          <a:p>
            <a:r>
              <a:rPr lang="en-US" sz="1200" dirty="0">
                <a:latin typeface="Cooper Black" panose="0208090404030B020404" pitchFamily="18" charset="0"/>
              </a:rPr>
              <a:t>Dr. Escobar’s national assignments have included (currently or recently): </a:t>
            </a:r>
          </a:p>
          <a:p>
            <a:pPr marL="171450" indent="-171450">
              <a:buFont typeface="Arial" panose="020B0604020202020204" pitchFamily="34" charset="0"/>
              <a:buChar char="•"/>
            </a:pPr>
            <a:r>
              <a:rPr lang="en-US" sz="1200" dirty="0">
                <a:latin typeface="Cooper Black" panose="0208090404030B020404" pitchFamily="18" charset="0"/>
              </a:rPr>
              <a:t>Member, DSM-5 Task Force that produced the New Diagnostic Manual in Psychiatry (DSM-5) (2008-2013).</a:t>
            </a:r>
          </a:p>
          <a:p>
            <a:pPr marL="171450" indent="-171450">
              <a:buFont typeface="Arial" panose="020B0604020202020204" pitchFamily="34" charset="0"/>
              <a:buChar char="•"/>
            </a:pPr>
            <a:r>
              <a:rPr lang="en-US" sz="1200" dirty="0">
                <a:latin typeface="Cooper Black" panose="0208090404030B020404" pitchFamily="18" charset="0"/>
              </a:rPr>
              <a:t>Member, National Advisory Committee, the Robert Wood Johnson Foundation, Clinical Scholars Program, Princeton, New Jersey (2010-2017)</a:t>
            </a:r>
          </a:p>
          <a:p>
            <a:pPr marL="171450" indent="-171450">
              <a:buFont typeface="Arial" panose="020B0604020202020204" pitchFamily="34" charset="0"/>
              <a:buChar char="•"/>
            </a:pPr>
            <a:r>
              <a:rPr lang="en-US" sz="1200" dirty="0">
                <a:latin typeface="Cooper Black" panose="0208090404030B020404" pitchFamily="18" charset="0"/>
              </a:rPr>
              <a:t>Member, Institute of Medicine Committee recommending treatments for the chronic multi-symptom illness in veterans returning from the Persian Gulf (2012-2013)</a:t>
            </a:r>
          </a:p>
          <a:p>
            <a:pPr marL="171450" indent="-171450">
              <a:buFont typeface="Arial" panose="020B0604020202020204" pitchFamily="34" charset="0"/>
              <a:buChar char="•"/>
            </a:pPr>
            <a:r>
              <a:rPr lang="en-US" sz="1200" dirty="0">
                <a:latin typeface="Cooper Black" panose="0208090404030B020404" pitchFamily="18" charset="0"/>
              </a:rPr>
              <a:t>Member, Institute of Medicine Committee providing an update on Gulf War Illness” (2015-2016).</a:t>
            </a:r>
          </a:p>
          <a:p>
            <a:endParaRPr lang="en-US" sz="1200" dirty="0">
              <a:latin typeface="Cooper Black" panose="0208090404030B020404" pitchFamily="18" charset="0"/>
            </a:endParaRPr>
          </a:p>
          <a:p>
            <a:r>
              <a:rPr lang="en-US" sz="1200" dirty="0">
                <a:latin typeface="Cooper Black" panose="0208090404030B020404" pitchFamily="18" charset="0"/>
              </a:rPr>
              <a:t>.</a:t>
            </a:r>
          </a:p>
          <a:p>
            <a:endParaRPr lang="en-US" sz="1200" dirty="0"/>
          </a:p>
        </p:txBody>
      </p:sp>
      <p:sp>
        <p:nvSpPr>
          <p:cNvPr id="7" name="Rectangle 5"/>
          <p:cNvSpPr>
            <a:spLocks noChangeArrowheads="1"/>
          </p:cNvSpPr>
          <p:nvPr/>
        </p:nvSpPr>
        <p:spPr bwMode="auto">
          <a:xfrm>
            <a:off x="-571500" y="410248"/>
            <a:ext cx="10439400" cy="16927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br>
              <a:rPr kumimoji="0" lang="en-US" sz="2000" i="0" u="none" strike="noStrike" cap="none" normalizeH="0" baseline="0" dirty="0">
                <a:ln>
                  <a:noFill/>
                </a:ln>
                <a:solidFill>
                  <a:srgbClr val="1F497D"/>
                </a:solidFill>
                <a:effectLst/>
                <a:latin typeface="Cooper Black" pitchFamily="18" charset="0"/>
                <a:ea typeface="Calibri" pitchFamily="34" charset="0"/>
                <a:cs typeface="Tahoma" pitchFamily="34" charset="0"/>
              </a:rPr>
            </a:br>
            <a:r>
              <a:rPr lang="en-US" sz="2000" b="1" dirty="0"/>
              <a:t> </a:t>
            </a:r>
            <a:br>
              <a:rPr kumimoji="0" lang="en-US" sz="2000" i="0" u="none" strike="noStrike" cap="none" normalizeH="0" baseline="0" dirty="0">
                <a:ln>
                  <a:noFill/>
                </a:ln>
                <a:solidFill>
                  <a:srgbClr val="1F497D"/>
                </a:solidFill>
                <a:effectLst/>
                <a:latin typeface="Cooper Black" pitchFamily="18" charset="0"/>
                <a:ea typeface="Calibri" pitchFamily="34" charset="0"/>
                <a:cs typeface="Tahoma" pitchFamily="34" charset="0"/>
              </a:rPr>
            </a:br>
            <a:r>
              <a:rPr lang="en-US" sz="2400" dirty="0">
                <a:latin typeface="Cooper Black" pitchFamily="18" charset="0"/>
                <a:ea typeface="Calibri" pitchFamily="34" charset="0"/>
                <a:cs typeface="Times New Roman" pitchFamily="18" charset="0"/>
              </a:rPr>
              <a:t>Javier Ignacio Escobar Soto, MD, MS</a:t>
            </a:r>
            <a:endParaRPr kumimoji="0" lang="en-US" sz="2800" i="0" u="none" strike="noStrike" cap="none" normalizeH="0" baseline="0" dirty="0">
              <a:ln>
                <a:noFill/>
              </a:ln>
              <a:effectLst/>
              <a:latin typeface="Cooper Black" pitchFamily="18" charset="0"/>
              <a:ea typeface="Calibri" pitchFamily="34" charset="0"/>
              <a:cs typeface="Times New Roman" pitchFamily="18" charset="0"/>
            </a:endParaRPr>
          </a:p>
          <a:p>
            <a:pPr lvl="0" algn="ctr"/>
            <a:endParaRPr kumimoji="0" lang="en-US" sz="2000" i="0" u="none" strike="noStrike" cap="none" normalizeH="0" baseline="0" dirty="0">
              <a:ln>
                <a:noFill/>
              </a:ln>
              <a:effectLst/>
              <a:latin typeface="Cooper Black"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i="0" u="none" strike="noStrike" cap="none" normalizeH="0" baseline="0" dirty="0">
              <a:ln>
                <a:noFill/>
              </a:ln>
              <a:solidFill>
                <a:schemeClr val="tx1"/>
              </a:solidFill>
              <a:effectLst/>
              <a:latin typeface="Cooper Black" pitchFamily="18" charset="0"/>
            </a:endParaRPr>
          </a:p>
        </p:txBody>
      </p:sp>
      <p:sp>
        <p:nvSpPr>
          <p:cNvPr id="3" name="TextBox 2"/>
          <p:cNvSpPr txBox="1"/>
          <p:nvPr/>
        </p:nvSpPr>
        <p:spPr>
          <a:xfrm>
            <a:off x="215055" y="4512204"/>
            <a:ext cx="8700345" cy="1938992"/>
          </a:xfrm>
          <a:prstGeom prst="rect">
            <a:avLst/>
          </a:prstGeom>
          <a:noFill/>
        </p:spPr>
        <p:txBody>
          <a:bodyPr wrap="square" rtlCol="0">
            <a:spAutoFit/>
          </a:bodyPr>
          <a:lstStyle/>
          <a:p>
            <a:r>
              <a:rPr lang="en-US" sz="1200" dirty="0">
                <a:latin typeface="Cooper Black" panose="0208090404030B020404" pitchFamily="18" charset="0"/>
              </a:rPr>
              <a:t>Prior to coming to New Jersey, Dr. Escobar was interim Chair of Psychiatry at the University of Connecticut School of Medicine, Professor of Psychiatry at UCLA and held academic appointments at the University of Minnesota and the University of Tennessee. Dr. Escobar has received significant NIH research funding and led a center grant from NIMH. He also led for almost two decades a successful NIH-funded mentoring program to develop new researchers in the area of Latino Mental Health. Currently his research activities focus on the global arena as consultant and co-investigator of NIH-funded research in Colombia and Argentina examining the genetics of bipolar disorder and schizophrenia. </a:t>
            </a:r>
          </a:p>
          <a:p>
            <a:r>
              <a:rPr lang="en-US" sz="1200" dirty="0">
                <a:latin typeface="Cooper Black" panose="0208090404030B020404" pitchFamily="18" charset="0"/>
              </a:rPr>
              <a:t>Dr. Escobar has been also an advisor to the director of the National Institute of Mental Health, the US Food and Drug Administration, the World Health Organization and he has served in multiple research review committees in the United States and Canada.</a:t>
            </a:r>
            <a:endParaRPr lang="en-US" dirty="0"/>
          </a:p>
        </p:txBody>
      </p:sp>
      <p:pic>
        <p:nvPicPr>
          <p:cNvPr id="5" name="Picture 4"/>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15056" y="1769612"/>
            <a:ext cx="2070946" cy="2742592"/>
          </a:xfrm>
          <a:prstGeom prst="rect">
            <a:avLst/>
          </a:prstGeom>
        </p:spPr>
      </p:pic>
    </p:spTree>
    <p:extLst>
      <p:ext uri="{BB962C8B-B14F-4D97-AF65-F5344CB8AC3E}">
        <p14:creationId xmlns:p14="http://schemas.microsoft.com/office/powerpoint/2010/main" val="684820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artisticMosiaicBubbles/>
                    </a14:imgEffect>
                  </a14:imgLayer>
                </a14:imgProps>
              </a:ext>
            </a:extLst>
          </a:blip>
          <a:srcRect l="14077"/>
          <a:stretch/>
        </p:blipFill>
        <p:spPr bwMode="auto">
          <a:xfrm>
            <a:off x="0" y="-14068"/>
            <a:ext cx="9152206" cy="990600"/>
          </a:xfrm>
          <a:prstGeom prst="rect">
            <a:avLst/>
          </a:prstGeom>
          <a:noFill/>
          <a:ln w="9525">
            <a:noFill/>
            <a:miter lim="800000"/>
            <a:headEnd/>
            <a:tailEnd/>
          </a:ln>
        </p:spPr>
      </p:pic>
      <p:pic>
        <p:nvPicPr>
          <p:cNvPr id="15" name="Picture 2"/>
          <p:cNvPicPr>
            <a:picLocks noChangeAspect="1" noChangeArrowheads="1"/>
          </p:cNvPicPr>
          <p:nvPr/>
        </p:nvPicPr>
        <p:blipFill>
          <a:blip r:embed="rId4" cstate="print"/>
          <a:srcRect/>
          <a:stretch>
            <a:fillRect/>
          </a:stretch>
        </p:blipFill>
        <p:spPr bwMode="auto">
          <a:xfrm>
            <a:off x="11723" y="976532"/>
            <a:ext cx="9144000" cy="533400"/>
          </a:xfrm>
          <a:prstGeom prst="rect">
            <a:avLst/>
          </a:prstGeom>
          <a:noFill/>
          <a:ln w="9525">
            <a:noFill/>
            <a:miter lim="800000"/>
            <a:headEnd/>
            <a:tailEnd/>
          </a:ln>
        </p:spPr>
      </p:pic>
      <p:pic>
        <p:nvPicPr>
          <p:cNvPr id="3" name="Picture 2"/>
          <p:cNvPicPr>
            <a:picLocks noChangeAspect="1"/>
          </p:cNvPicPr>
          <p:nvPr/>
        </p:nvPicPr>
        <p:blipFill>
          <a:blip r:embed="rId5">
            <a:extLst>
              <a:ext uri="{BEBA8EAE-BF5A-486C-A8C5-ECC9F3942E4B}">
                <a14:imgProps xmlns:a14="http://schemas.microsoft.com/office/drawing/2010/main">
                  <a14:imgLayer r:embed="rId6">
                    <a14:imgEffect>
                      <a14:artisticMosiaicBubbles/>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4689" y="1507570"/>
            <a:ext cx="9144000" cy="3062068"/>
          </a:xfrm>
          <a:prstGeom prst="rect">
            <a:avLst/>
          </a:prstGeom>
        </p:spPr>
      </p:pic>
      <p:sp>
        <p:nvSpPr>
          <p:cNvPr id="1029" name="Rectangle 5"/>
          <p:cNvSpPr>
            <a:spLocks noChangeArrowheads="1"/>
          </p:cNvSpPr>
          <p:nvPr/>
        </p:nvSpPr>
        <p:spPr bwMode="auto">
          <a:xfrm>
            <a:off x="-533400" y="4947286"/>
            <a:ext cx="10439400"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br>
              <a:rPr kumimoji="0" lang="en-US" sz="2000" i="0" u="none" strike="noStrike" cap="none" normalizeH="0" baseline="0" dirty="0">
                <a:ln>
                  <a:noFill/>
                </a:ln>
                <a:solidFill>
                  <a:srgbClr val="1F497D"/>
                </a:solidFill>
                <a:effectLst/>
                <a:latin typeface="Cooper Black" pitchFamily="18" charset="0"/>
                <a:ea typeface="Calibri" pitchFamily="34" charset="0"/>
                <a:cs typeface="Tahoma" pitchFamily="34" charset="0"/>
              </a:rPr>
            </a:br>
            <a:r>
              <a:rPr lang="en-US" sz="2000" b="1" dirty="0"/>
              <a:t> </a:t>
            </a:r>
            <a:br>
              <a:rPr kumimoji="0" lang="en-US" sz="2000" i="0" u="none" strike="noStrike" cap="none" normalizeH="0" baseline="0" dirty="0">
                <a:ln>
                  <a:noFill/>
                </a:ln>
                <a:solidFill>
                  <a:srgbClr val="1F497D"/>
                </a:solidFill>
                <a:effectLst/>
                <a:latin typeface="Cooper Black" pitchFamily="18" charset="0"/>
                <a:ea typeface="Calibri" pitchFamily="34" charset="0"/>
                <a:cs typeface="Tahoma" pitchFamily="34" charset="0"/>
              </a:rPr>
            </a:br>
            <a:r>
              <a:rPr lang="en-US" sz="2400" dirty="0">
                <a:latin typeface="Cooper Black" pitchFamily="18" charset="0"/>
                <a:ea typeface="Calibri" pitchFamily="34" charset="0"/>
                <a:cs typeface="Times New Roman" pitchFamily="18" charset="0"/>
              </a:rPr>
              <a:t>Thanks! Gracias!</a:t>
            </a:r>
            <a:endParaRPr lang="en-US" sz="2000" dirty="0">
              <a:latin typeface="Cooper Black" pitchFamily="18" charset="0"/>
              <a:ea typeface="Calibri" pitchFamily="34" charset="0"/>
              <a:cs typeface="Times New Roman" pitchFamily="18" charset="0"/>
            </a:endParaRPr>
          </a:p>
          <a:p>
            <a:pPr lvl="0" algn="ctr"/>
            <a:endParaRPr kumimoji="0" lang="en-US" sz="2800" i="0" u="none" strike="noStrike" cap="none" normalizeH="0" baseline="0" dirty="0">
              <a:ln>
                <a:noFill/>
              </a:ln>
              <a:effectLst/>
              <a:latin typeface="Cooper Black" pitchFamily="18" charset="0"/>
              <a:ea typeface="Calibri" pitchFamily="34" charset="0"/>
              <a:cs typeface="Times New Roman" pitchFamily="18" charset="0"/>
            </a:endParaRPr>
          </a:p>
          <a:p>
            <a:pPr lvl="0" algn="ctr"/>
            <a:endParaRPr kumimoji="0" lang="en-US" sz="2000" i="0" u="none" strike="noStrike" cap="none" normalizeH="0" baseline="0" dirty="0">
              <a:ln>
                <a:noFill/>
              </a:ln>
              <a:effectLst/>
              <a:latin typeface="Cooper Black"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i="0" u="none" strike="noStrike" cap="none" normalizeH="0" baseline="0" dirty="0">
              <a:ln>
                <a:noFill/>
              </a:ln>
              <a:solidFill>
                <a:schemeClr val="tx1"/>
              </a:solidFill>
              <a:effectLst/>
              <a:latin typeface="Cooper Black" pitchFamily="18" charset="0"/>
            </a:endParaRPr>
          </a:p>
        </p:txBody>
      </p:sp>
    </p:spTree>
    <p:extLst>
      <p:ext uri="{BB962C8B-B14F-4D97-AF65-F5344CB8AC3E}">
        <p14:creationId xmlns:p14="http://schemas.microsoft.com/office/powerpoint/2010/main" val="811549071"/>
      </p:ext>
    </p:extLst>
  </p:cSld>
  <p:clrMapOvr>
    <a:masterClrMapping/>
  </p:clrMapOvr>
  <p:transition>
    <p:zoom/>
  </p:transition>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TM02900769[[fn=Retrospect]]</Template>
  <TotalTime>5609</TotalTime>
  <Words>1244</Words>
  <Application>Microsoft Office PowerPoint</Application>
  <PresentationFormat>On-screen Show (4:3)</PresentationFormat>
  <Paragraphs>70</Paragraphs>
  <Slides>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Calibri</vt:lpstr>
      <vt:lpstr>Calibri Light</vt:lpstr>
      <vt:lpstr>Cooper Black</vt:lpstr>
      <vt:lpstr>Tahoma</vt:lpstr>
      <vt:lpstr>Times</vt:lpstr>
      <vt:lpstr>Times New Roman</vt:lpstr>
      <vt:lpstr>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Johnson &amp; Johnson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PRodri20</dc:creator>
  <cp:lastModifiedBy>Frances Bell</cp:lastModifiedBy>
  <cp:revision>471</cp:revision>
  <dcterms:created xsi:type="dcterms:W3CDTF">2010-08-26T13:38:04Z</dcterms:created>
  <dcterms:modified xsi:type="dcterms:W3CDTF">2017-03-02T01:19:59Z</dcterms:modified>
</cp:coreProperties>
</file>